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11"/>
  </p:notesMasterIdLst>
  <p:handoutMasterIdLst>
    <p:handoutMasterId r:id="rId12"/>
  </p:handoutMasterIdLst>
  <p:sldIdLst>
    <p:sldId id="465" r:id="rId5"/>
    <p:sldId id="467" r:id="rId6"/>
    <p:sldId id="468" r:id="rId7"/>
    <p:sldId id="469" r:id="rId8"/>
    <p:sldId id="466" r:id="rId9"/>
    <p:sldId id="470" r:id="rId10"/>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89641-88E9-4B5A-B650-E2FA133E6C0F}" v="140" dt="2024-10-10T15:40:42.5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440"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I'Anson" userId="9c898c01-20ff-42f9-b8e5-c75c6a1eda0d" providerId="ADAL" clId="{E315A809-85D3-4FF3-92A2-3BD1DECA4796}"/>
    <pc:docChg chg="modSld">
      <pc:chgData name="Chloe I'Anson" userId="9c898c01-20ff-42f9-b8e5-c75c6a1eda0d" providerId="ADAL" clId="{E315A809-85D3-4FF3-92A2-3BD1DECA4796}" dt="2024-10-03T09:25:19.915" v="156" actId="20577"/>
      <pc:docMkLst>
        <pc:docMk/>
      </pc:docMkLst>
      <pc:sldChg chg="addSp modSp mod">
        <pc:chgData name="Chloe I'Anson" userId="9c898c01-20ff-42f9-b8e5-c75c6a1eda0d" providerId="ADAL" clId="{E315A809-85D3-4FF3-92A2-3BD1DECA4796}" dt="2024-10-03T09:25:19.915" v="156" actId="20577"/>
        <pc:sldMkLst>
          <pc:docMk/>
          <pc:sldMk cId="1238221271" sldId="465"/>
        </pc:sldMkLst>
        <pc:graphicFrameChg chg="mod modGraphic">
          <ac:chgData name="Chloe I'Anson" userId="9c898c01-20ff-42f9-b8e5-c75c6a1eda0d" providerId="ADAL" clId="{E315A809-85D3-4FF3-92A2-3BD1DECA4796}" dt="2024-10-03T09:25:19.915" v="156" actId="20577"/>
          <ac:graphicFrameMkLst>
            <pc:docMk/>
            <pc:sldMk cId="1238221271" sldId="465"/>
            <ac:graphicFrameMk id="30" creationId="{68463627-93A3-08C2-0CFF-09F6F83874D5}"/>
          </ac:graphicFrameMkLst>
        </pc:graphicFrameChg>
        <pc:picChg chg="add mod">
          <ac:chgData name="Chloe I'Anson" userId="9c898c01-20ff-42f9-b8e5-c75c6a1eda0d" providerId="ADAL" clId="{E315A809-85D3-4FF3-92A2-3BD1DECA4796}" dt="2024-10-03T08:59:37.552" v="104" actId="1076"/>
          <ac:picMkLst>
            <pc:docMk/>
            <pc:sldMk cId="1238221271" sldId="465"/>
            <ac:picMk id="25" creationId="{5FCF1B6A-7FC6-EA72-F0CD-869C7A66608E}"/>
          </ac:picMkLst>
        </pc:picChg>
        <pc:picChg chg="mod">
          <ac:chgData name="Chloe I'Anson" userId="9c898c01-20ff-42f9-b8e5-c75c6a1eda0d" providerId="ADAL" clId="{E315A809-85D3-4FF3-92A2-3BD1DECA4796}" dt="2024-10-03T08:59:31.236" v="102" actId="1076"/>
          <ac:picMkLst>
            <pc:docMk/>
            <pc:sldMk cId="1238221271" sldId="465"/>
            <ac:picMk id="27" creationId="{B14CEAE4-BE13-5B6C-3836-FED051968B34}"/>
          </ac:picMkLst>
        </pc:picChg>
        <pc:picChg chg="mod">
          <ac:chgData name="Chloe I'Anson" userId="9c898c01-20ff-42f9-b8e5-c75c6a1eda0d" providerId="ADAL" clId="{E315A809-85D3-4FF3-92A2-3BD1DECA4796}" dt="2024-10-03T08:59:35.522" v="103" actId="1076"/>
          <ac:picMkLst>
            <pc:docMk/>
            <pc:sldMk cId="1238221271" sldId="465"/>
            <ac:picMk id="31" creationId="{9D07D4BB-A9FE-A0D7-FAA8-A98F32C35DFC}"/>
          </ac:picMkLst>
        </pc:picChg>
        <pc:picChg chg="mod">
          <ac:chgData name="Chloe I'Anson" userId="9c898c01-20ff-42f9-b8e5-c75c6a1eda0d" providerId="ADAL" clId="{E315A809-85D3-4FF3-92A2-3BD1DECA4796}" dt="2024-10-03T08:59:39.151" v="105" actId="1076"/>
          <ac:picMkLst>
            <pc:docMk/>
            <pc:sldMk cId="1238221271" sldId="465"/>
            <ac:picMk id="33" creationId="{DA858AA8-DB41-FD3C-3579-1D0960EA7DE9}"/>
          </ac:picMkLst>
        </pc:picChg>
        <pc:picChg chg="add mod">
          <ac:chgData name="Chloe I'Anson" userId="9c898c01-20ff-42f9-b8e5-c75c6a1eda0d" providerId="ADAL" clId="{E315A809-85D3-4FF3-92A2-3BD1DECA4796}" dt="2024-10-03T09:25:10.560" v="152" actId="1076"/>
          <ac:picMkLst>
            <pc:docMk/>
            <pc:sldMk cId="1238221271" sldId="465"/>
            <ac:picMk id="34" creationId="{B7F2EEB1-7118-428C-7D62-192C057800CF}"/>
          </ac:picMkLst>
        </pc:picChg>
      </pc:sldChg>
    </pc:docChg>
  </pc:docChgLst>
  <pc:docChgLst>
    <pc:chgData name="Jo Martin" userId="761fa3e2-dca2-489c-83b2-fff6418ebaed" providerId="ADAL" clId="{AB289641-88E9-4B5A-B650-E2FA133E6C0F}"/>
    <pc:docChg chg="custSel addSld delSld modSld">
      <pc:chgData name="Jo Martin" userId="761fa3e2-dca2-489c-83b2-fff6418ebaed" providerId="ADAL" clId="{AB289641-88E9-4B5A-B650-E2FA133E6C0F}" dt="2024-10-10T15:40:46.062" v="1234" actId="20577"/>
      <pc:docMkLst>
        <pc:docMk/>
      </pc:docMkLst>
      <pc:sldChg chg="del">
        <pc:chgData name="Jo Martin" userId="761fa3e2-dca2-489c-83b2-fff6418ebaed" providerId="ADAL" clId="{AB289641-88E9-4B5A-B650-E2FA133E6C0F}" dt="2024-07-09T08:14:02.916" v="348" actId="47"/>
        <pc:sldMkLst>
          <pc:docMk/>
          <pc:sldMk cId="2818184063" sldId="462"/>
        </pc:sldMkLst>
      </pc:sldChg>
      <pc:sldChg chg="del">
        <pc:chgData name="Jo Martin" userId="761fa3e2-dca2-489c-83b2-fff6418ebaed" providerId="ADAL" clId="{AB289641-88E9-4B5A-B650-E2FA133E6C0F}" dt="2024-07-09T08:14:00.505" v="347" actId="47"/>
        <pc:sldMkLst>
          <pc:docMk/>
          <pc:sldMk cId="4073405921" sldId="464"/>
        </pc:sldMkLst>
      </pc:sldChg>
      <pc:sldChg chg="addSp delSp modSp mod">
        <pc:chgData name="Jo Martin" userId="761fa3e2-dca2-489c-83b2-fff6418ebaed" providerId="ADAL" clId="{AB289641-88E9-4B5A-B650-E2FA133E6C0F}" dt="2024-10-10T15:40:46.062" v="1234" actId="20577"/>
        <pc:sldMkLst>
          <pc:docMk/>
          <pc:sldMk cId="1238221271" sldId="465"/>
        </pc:sldMkLst>
        <pc:spChg chg="mod">
          <ac:chgData name="Jo Martin" userId="761fa3e2-dca2-489c-83b2-fff6418ebaed" providerId="ADAL" clId="{AB289641-88E9-4B5A-B650-E2FA133E6C0F}" dt="2024-07-09T08:13:45.434" v="338" actId="20577"/>
          <ac:spMkLst>
            <pc:docMk/>
            <pc:sldMk cId="1238221271" sldId="465"/>
            <ac:spMk id="29" creationId="{4B4D6226-8976-FD37-6422-4461004F9D27}"/>
          </ac:spMkLst>
        </pc:spChg>
        <pc:graphicFrameChg chg="mod modGraphic">
          <ac:chgData name="Jo Martin" userId="761fa3e2-dca2-489c-83b2-fff6418ebaed" providerId="ADAL" clId="{AB289641-88E9-4B5A-B650-E2FA133E6C0F}" dt="2024-10-10T15:40:46.062" v="1234" actId="20577"/>
          <ac:graphicFrameMkLst>
            <pc:docMk/>
            <pc:sldMk cId="1238221271" sldId="465"/>
            <ac:graphicFrameMk id="30" creationId="{68463627-93A3-08C2-0CFF-09F6F83874D5}"/>
          </ac:graphicFrameMkLst>
        </pc:graphicFrameChg>
        <pc:picChg chg="mod">
          <ac:chgData name="Jo Martin" userId="761fa3e2-dca2-489c-83b2-fff6418ebaed" providerId="ADAL" clId="{AB289641-88E9-4B5A-B650-E2FA133E6C0F}" dt="2024-10-08T10:27:56.878" v="1026" actId="14100"/>
          <ac:picMkLst>
            <pc:docMk/>
            <pc:sldMk cId="1238221271" sldId="465"/>
            <ac:picMk id="2" creationId="{762DD2BA-AD3E-19EF-7522-6DD9BBFBBD20}"/>
          </ac:picMkLst>
        </pc:picChg>
        <pc:picChg chg="del">
          <ac:chgData name="Jo Martin" userId="761fa3e2-dca2-489c-83b2-fff6418ebaed" providerId="ADAL" clId="{AB289641-88E9-4B5A-B650-E2FA133E6C0F}" dt="2024-07-09T08:10:44.804" v="115" actId="478"/>
          <ac:picMkLst>
            <pc:docMk/>
            <pc:sldMk cId="1238221271" sldId="465"/>
            <ac:picMk id="25" creationId="{1ADDC216-23D9-6EF3-6A5C-E98E5DA5C593}"/>
          </ac:picMkLst>
        </pc:picChg>
        <pc:picChg chg="mod">
          <ac:chgData name="Jo Martin" userId="761fa3e2-dca2-489c-83b2-fff6418ebaed" providerId="ADAL" clId="{AB289641-88E9-4B5A-B650-E2FA133E6C0F}" dt="2024-10-08T10:33:41.292" v="1099" actId="1076"/>
          <ac:picMkLst>
            <pc:docMk/>
            <pc:sldMk cId="1238221271" sldId="465"/>
            <ac:picMk id="25" creationId="{5FCF1B6A-7FC6-EA72-F0CD-869C7A66608E}"/>
          </ac:picMkLst>
        </pc:picChg>
        <pc:picChg chg="add mod">
          <ac:chgData name="Jo Martin" userId="761fa3e2-dca2-489c-83b2-fff6418ebaed" providerId="ADAL" clId="{AB289641-88E9-4B5A-B650-E2FA133E6C0F}" dt="2024-10-08T10:32:51.186" v="1085" actId="1076"/>
          <ac:picMkLst>
            <pc:docMk/>
            <pc:sldMk cId="1238221271" sldId="465"/>
            <ac:picMk id="26" creationId="{D6C8C15B-148A-D0FE-69EA-59180E88E96C}"/>
          </ac:picMkLst>
        </pc:picChg>
        <pc:picChg chg="del">
          <ac:chgData name="Jo Martin" userId="761fa3e2-dca2-489c-83b2-fff6418ebaed" providerId="ADAL" clId="{AB289641-88E9-4B5A-B650-E2FA133E6C0F}" dt="2024-07-09T08:10:46.016" v="117" actId="478"/>
          <ac:picMkLst>
            <pc:docMk/>
            <pc:sldMk cId="1238221271" sldId="465"/>
            <ac:picMk id="26" creationId="{E0C1EE08-8B4F-F32D-BC84-E08D31B81FA2}"/>
          </ac:picMkLst>
        </pc:picChg>
        <pc:picChg chg="del">
          <ac:chgData name="Jo Martin" userId="761fa3e2-dca2-489c-83b2-fff6418ebaed" providerId="ADAL" clId="{AB289641-88E9-4B5A-B650-E2FA133E6C0F}" dt="2024-07-09T08:10:45.560" v="116" actId="478"/>
          <ac:picMkLst>
            <pc:docMk/>
            <pc:sldMk cId="1238221271" sldId="465"/>
            <ac:picMk id="27" creationId="{4371CD2A-B3DF-FE42-658C-C4708EC8C73E}"/>
          </ac:picMkLst>
        </pc:picChg>
        <pc:picChg chg="add mod">
          <ac:chgData name="Jo Martin" userId="761fa3e2-dca2-489c-83b2-fff6418ebaed" providerId="ADAL" clId="{AB289641-88E9-4B5A-B650-E2FA133E6C0F}" dt="2024-10-08T10:33:10.732" v="1090" actId="1076"/>
          <ac:picMkLst>
            <pc:docMk/>
            <pc:sldMk cId="1238221271" sldId="465"/>
            <ac:picMk id="27" creationId="{B14CEAE4-BE13-5B6C-3836-FED051968B34}"/>
          </ac:picMkLst>
        </pc:picChg>
        <pc:picChg chg="del">
          <ac:chgData name="Jo Martin" userId="761fa3e2-dca2-489c-83b2-fff6418ebaed" providerId="ADAL" clId="{AB289641-88E9-4B5A-B650-E2FA133E6C0F}" dt="2024-07-09T08:10:44.201" v="114" actId="478"/>
          <ac:picMkLst>
            <pc:docMk/>
            <pc:sldMk cId="1238221271" sldId="465"/>
            <ac:picMk id="28" creationId="{97D931A5-78E7-B9CC-7AB3-7995D3E05198}"/>
          </ac:picMkLst>
        </pc:picChg>
        <pc:picChg chg="add mod">
          <ac:chgData name="Jo Martin" userId="761fa3e2-dca2-489c-83b2-fff6418ebaed" providerId="ADAL" clId="{AB289641-88E9-4B5A-B650-E2FA133E6C0F}" dt="2024-10-08T10:33:00.254" v="1087" actId="1076"/>
          <ac:picMkLst>
            <pc:docMk/>
            <pc:sldMk cId="1238221271" sldId="465"/>
            <ac:picMk id="28" creationId="{C89390B0-DE71-A625-49EE-2DB6981B1516}"/>
          </ac:picMkLst>
        </pc:picChg>
        <pc:picChg chg="add mod">
          <ac:chgData name="Jo Martin" userId="761fa3e2-dca2-489c-83b2-fff6418ebaed" providerId="ADAL" clId="{AB289641-88E9-4B5A-B650-E2FA133E6C0F}" dt="2024-10-08T10:33:19.030" v="1093" actId="1076"/>
          <ac:picMkLst>
            <pc:docMk/>
            <pc:sldMk cId="1238221271" sldId="465"/>
            <ac:picMk id="31" creationId="{9D07D4BB-A9FE-A0D7-FAA8-A98F32C35DFC}"/>
          </ac:picMkLst>
        </pc:picChg>
        <pc:picChg chg="del">
          <ac:chgData name="Jo Martin" userId="761fa3e2-dca2-489c-83b2-fff6418ebaed" providerId="ADAL" clId="{AB289641-88E9-4B5A-B650-E2FA133E6C0F}" dt="2024-07-09T08:10:43.617" v="113" actId="478"/>
          <ac:picMkLst>
            <pc:docMk/>
            <pc:sldMk cId="1238221271" sldId="465"/>
            <ac:picMk id="32" creationId="{6E0F4975-9A38-E2BE-D44F-AB9FA9C46156}"/>
          </ac:picMkLst>
        </pc:picChg>
        <pc:picChg chg="del">
          <ac:chgData name="Jo Martin" userId="761fa3e2-dca2-489c-83b2-fff6418ebaed" providerId="ADAL" clId="{AB289641-88E9-4B5A-B650-E2FA133E6C0F}" dt="2024-07-09T08:10:43.047" v="112" actId="478"/>
          <ac:picMkLst>
            <pc:docMk/>
            <pc:sldMk cId="1238221271" sldId="465"/>
            <ac:picMk id="33" creationId="{01066434-084B-2010-674C-A03305841B3D}"/>
          </ac:picMkLst>
        </pc:picChg>
        <pc:picChg chg="add mod">
          <ac:chgData name="Jo Martin" userId="761fa3e2-dca2-489c-83b2-fff6418ebaed" providerId="ADAL" clId="{AB289641-88E9-4B5A-B650-E2FA133E6C0F}" dt="2024-10-08T10:44:31.494" v="1158" actId="1076"/>
          <ac:picMkLst>
            <pc:docMk/>
            <pc:sldMk cId="1238221271" sldId="465"/>
            <ac:picMk id="33" creationId="{DA858AA8-DB41-FD3C-3579-1D0960EA7DE9}"/>
          </ac:picMkLst>
        </pc:picChg>
        <pc:picChg chg="mod">
          <ac:chgData name="Jo Martin" userId="761fa3e2-dca2-489c-83b2-fff6418ebaed" providerId="ADAL" clId="{AB289641-88E9-4B5A-B650-E2FA133E6C0F}" dt="2024-10-08T10:44:26.776" v="1157" actId="1076"/>
          <ac:picMkLst>
            <pc:docMk/>
            <pc:sldMk cId="1238221271" sldId="465"/>
            <ac:picMk id="34" creationId="{B7F2EEB1-7118-428C-7D62-192C057800CF}"/>
          </ac:picMkLst>
        </pc:picChg>
        <pc:picChg chg="del">
          <ac:chgData name="Jo Martin" userId="761fa3e2-dca2-489c-83b2-fff6418ebaed" providerId="ADAL" clId="{AB289641-88E9-4B5A-B650-E2FA133E6C0F}" dt="2024-07-09T08:10:42.407" v="111" actId="478"/>
          <ac:picMkLst>
            <pc:docMk/>
            <pc:sldMk cId="1238221271" sldId="465"/>
            <ac:picMk id="34" creationId="{E79A41F0-B71C-500D-E1D7-9A62356DC234}"/>
          </ac:picMkLst>
        </pc:picChg>
        <pc:picChg chg="add mod">
          <ac:chgData name="Jo Martin" userId="761fa3e2-dca2-489c-83b2-fff6418ebaed" providerId="ADAL" clId="{AB289641-88E9-4B5A-B650-E2FA133E6C0F}" dt="2024-10-08T10:44:23.485" v="1156" actId="1076"/>
          <ac:picMkLst>
            <pc:docMk/>
            <pc:sldMk cId="1238221271" sldId="465"/>
            <ac:picMk id="35" creationId="{ED0F120C-B318-06FE-B44B-01ADA7730FBE}"/>
          </ac:picMkLst>
        </pc:picChg>
      </pc:sldChg>
      <pc:sldChg chg="delSp modSp add mod">
        <pc:chgData name="Jo Martin" userId="761fa3e2-dca2-489c-83b2-fff6418ebaed" providerId="ADAL" clId="{AB289641-88E9-4B5A-B650-E2FA133E6C0F}" dt="2024-10-10T15:34:49.434" v="1213" actId="20577"/>
        <pc:sldMkLst>
          <pc:docMk/>
          <pc:sldMk cId="1941750878" sldId="466"/>
        </pc:sldMkLst>
        <pc:spChg chg="mod">
          <ac:chgData name="Jo Martin" userId="761fa3e2-dca2-489c-83b2-fff6418ebaed" providerId="ADAL" clId="{AB289641-88E9-4B5A-B650-E2FA133E6C0F}" dt="2024-07-09T08:13:32.182" v="332" actId="20577"/>
          <ac:spMkLst>
            <pc:docMk/>
            <pc:sldMk cId="1941750878" sldId="466"/>
            <ac:spMk id="29" creationId="{4B4D6226-8976-FD37-6422-4461004F9D27}"/>
          </ac:spMkLst>
        </pc:spChg>
        <pc:graphicFrameChg chg="mod modGraphic">
          <ac:chgData name="Jo Martin" userId="761fa3e2-dca2-489c-83b2-fff6418ebaed" providerId="ADAL" clId="{AB289641-88E9-4B5A-B650-E2FA133E6C0F}" dt="2024-10-10T15:34:49.434" v="1213" actId="20577"/>
          <ac:graphicFrameMkLst>
            <pc:docMk/>
            <pc:sldMk cId="1941750878" sldId="466"/>
            <ac:graphicFrameMk id="30" creationId="{68463627-93A3-08C2-0CFF-09F6F83874D5}"/>
          </ac:graphicFrameMkLst>
        </pc:graphicFrameChg>
        <pc:picChg chg="del">
          <ac:chgData name="Jo Martin" userId="761fa3e2-dca2-489c-83b2-fff6418ebaed" providerId="ADAL" clId="{AB289641-88E9-4B5A-B650-E2FA133E6C0F}" dt="2024-07-09T08:13:13.258" v="313" actId="478"/>
          <ac:picMkLst>
            <pc:docMk/>
            <pc:sldMk cId="1941750878" sldId="466"/>
            <ac:picMk id="2" creationId="{762DD2BA-AD3E-19EF-7522-6DD9BBFBBD20}"/>
          </ac:picMkLst>
        </pc:picChg>
      </pc:sldChg>
      <pc:sldChg chg="delSp modSp add mod">
        <pc:chgData name="Jo Martin" userId="761fa3e2-dca2-489c-83b2-fff6418ebaed" providerId="ADAL" clId="{AB289641-88E9-4B5A-B650-E2FA133E6C0F}" dt="2024-10-10T15:39:27.542" v="1230" actId="20577"/>
        <pc:sldMkLst>
          <pc:docMk/>
          <pc:sldMk cId="547736759" sldId="467"/>
        </pc:sldMkLst>
        <pc:spChg chg="mod">
          <ac:chgData name="Jo Martin" userId="761fa3e2-dca2-489c-83b2-fff6418ebaed" providerId="ADAL" clId="{AB289641-88E9-4B5A-B650-E2FA133E6C0F}" dt="2024-07-09T08:13:55.272" v="346" actId="20577"/>
          <ac:spMkLst>
            <pc:docMk/>
            <pc:sldMk cId="547736759" sldId="467"/>
            <ac:spMk id="29" creationId="{4B4D6226-8976-FD37-6422-4461004F9D27}"/>
          </ac:spMkLst>
        </pc:spChg>
        <pc:graphicFrameChg chg="mod modGraphic">
          <ac:chgData name="Jo Martin" userId="761fa3e2-dca2-489c-83b2-fff6418ebaed" providerId="ADAL" clId="{AB289641-88E9-4B5A-B650-E2FA133E6C0F}" dt="2024-10-10T15:39:27.542" v="1230" actId="20577"/>
          <ac:graphicFrameMkLst>
            <pc:docMk/>
            <pc:sldMk cId="547736759" sldId="467"/>
            <ac:graphicFrameMk id="30" creationId="{68463627-93A3-08C2-0CFF-09F6F83874D5}"/>
          </ac:graphicFrameMkLst>
        </pc:graphicFrameChg>
        <pc:picChg chg="del mod">
          <ac:chgData name="Jo Martin" userId="761fa3e2-dca2-489c-83b2-fff6418ebaed" providerId="ADAL" clId="{AB289641-88E9-4B5A-B650-E2FA133E6C0F}" dt="2024-10-03T10:06:03.955" v="1013" actId="478"/>
          <ac:picMkLst>
            <pc:docMk/>
            <pc:sldMk cId="547736759" sldId="467"/>
            <ac:picMk id="2" creationId="{762DD2BA-AD3E-19EF-7522-6DD9BBFBBD2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7/15/2025</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7/15/2025</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E7656D-EB89-994E-9FD9-E613F8085428}" type="slidenum">
              <a:rPr lang="en-US" smtClean="0"/>
              <a:t>1</a:t>
            </a:fld>
            <a:endParaRPr lang="en-US"/>
          </a:p>
        </p:txBody>
      </p:sp>
    </p:spTree>
    <p:extLst>
      <p:ext uri="{BB962C8B-B14F-4D97-AF65-F5344CB8AC3E}">
        <p14:creationId xmlns:p14="http://schemas.microsoft.com/office/powerpoint/2010/main" val="2994755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7/15/2025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7/15/2025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7/15/2025</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6.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 Id="rId9" Type="http://schemas.openxmlformats.org/officeDocument/2006/relationships/image" Target="../media/image4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340291"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spc="0" baseline="0" dirty="0">
                <a:solidFill>
                  <a:srgbClr val="A6B13B"/>
                </a:solidFill>
                <a:latin typeface="LondrinaSolid-Regular"/>
                <a:sym typeface="LondrinaSolid-Regular"/>
                <a:rtl val="0"/>
              </a:rPr>
              <a:t>Autumn 1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41156441"/>
              </p:ext>
            </p:extLst>
          </p:nvPr>
        </p:nvGraphicFramePr>
        <p:xfrm>
          <a:off x="376392" y="1144847"/>
          <a:ext cx="9990765" cy="6065247"/>
        </p:xfrm>
        <a:graphic>
          <a:graphicData uri="http://schemas.openxmlformats.org/drawingml/2006/table">
            <a:tbl>
              <a:tblPr>
                <a:tableStyleId>{5C22544A-7EE6-4342-B048-85BDC9FD1C3A}</a:tableStyleId>
              </a:tblPr>
              <a:tblGrid>
                <a:gridCol w="819729">
                  <a:extLst>
                    <a:ext uri="{9D8B030D-6E8A-4147-A177-3AD203B41FA5}">
                      <a16:colId xmlns:a16="http://schemas.microsoft.com/office/drawing/2014/main" val="3895165910"/>
                    </a:ext>
                  </a:extLst>
                </a:gridCol>
                <a:gridCol w="4426050">
                  <a:extLst>
                    <a:ext uri="{9D8B030D-6E8A-4147-A177-3AD203B41FA5}">
                      <a16:colId xmlns:a16="http://schemas.microsoft.com/office/drawing/2014/main" val="751550790"/>
                    </a:ext>
                  </a:extLst>
                </a:gridCol>
                <a:gridCol w="1515771">
                  <a:extLst>
                    <a:ext uri="{9D8B030D-6E8A-4147-A177-3AD203B41FA5}">
                      <a16:colId xmlns:a16="http://schemas.microsoft.com/office/drawing/2014/main" val="2208218514"/>
                    </a:ext>
                  </a:extLst>
                </a:gridCol>
                <a:gridCol w="1127733">
                  <a:extLst>
                    <a:ext uri="{9D8B030D-6E8A-4147-A177-3AD203B41FA5}">
                      <a16:colId xmlns:a16="http://schemas.microsoft.com/office/drawing/2014/main" val="1525544867"/>
                    </a:ext>
                  </a:extLst>
                </a:gridCol>
                <a:gridCol w="1236869">
                  <a:extLst>
                    <a:ext uri="{9D8B030D-6E8A-4147-A177-3AD203B41FA5}">
                      <a16:colId xmlns:a16="http://schemas.microsoft.com/office/drawing/2014/main" val="641390802"/>
                    </a:ext>
                  </a:extLst>
                </a:gridCol>
                <a:gridCol w="864613">
                  <a:extLst>
                    <a:ext uri="{9D8B030D-6E8A-4147-A177-3AD203B41FA5}">
                      <a16:colId xmlns:a16="http://schemas.microsoft.com/office/drawing/2014/main" val="1833709463"/>
                    </a:ext>
                  </a:extLst>
                </a:gridCol>
              </a:tblGrid>
              <a:tr h="516961">
                <a:tc>
                  <a:txBody>
                    <a:bodyPr/>
                    <a:lstStyle/>
                    <a:p>
                      <a:pPr>
                        <a:lnSpc>
                          <a:spcPct val="90000"/>
                        </a:lnSpc>
                      </a:pPr>
                      <a:r>
                        <a:rPr lang="en-US" sz="12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British</a:t>
                      </a:r>
                      <a:br>
                        <a:rPr lang="en-US" sz="1200" b="0">
                          <a:solidFill>
                            <a:schemeClr val="tx1"/>
                          </a:solidFill>
                          <a:latin typeface="Londrina Solid" pitchFamily="2" charset="77"/>
                        </a:rPr>
                      </a:br>
                      <a:r>
                        <a:rPr lang="en-US" sz="12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699298">
                <a:tc>
                  <a:txBody>
                    <a:bodyPr/>
                    <a:lstStyle/>
                    <a:p>
                      <a:r>
                        <a:rPr lang="en-US" sz="800" b="1" dirty="0">
                          <a:latin typeface="ABeeZee" panose="02000000000000000000" pitchFamily="2" charset="0"/>
                        </a:rPr>
                        <a:t>26</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August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ABeeZee" panose="02000000000000000000" pitchFamily="2" charset="0"/>
                          <a:ea typeface="+mn-ea"/>
                          <a:cs typeface="+mn-cs"/>
                        </a:rPr>
                        <a:t>A nine-year-old girl is set to make history as the youngest person ever to represent the UK internationally in any sport. </a:t>
                      </a:r>
                      <a:r>
                        <a:rPr lang="en-GB" sz="900" kern="1200" dirty="0" err="1">
                          <a:solidFill>
                            <a:schemeClr val="dk1"/>
                          </a:solidFill>
                          <a:effectLst/>
                          <a:latin typeface="ABeeZee" panose="02000000000000000000" pitchFamily="2" charset="0"/>
                          <a:ea typeface="+mn-ea"/>
                          <a:cs typeface="+mn-cs"/>
                        </a:rPr>
                        <a:t>Bodhana</a:t>
                      </a:r>
                      <a:r>
                        <a:rPr lang="en-GB" sz="900" kern="1200" dirty="0">
                          <a:solidFill>
                            <a:schemeClr val="dk1"/>
                          </a:solidFill>
                          <a:effectLst/>
                          <a:latin typeface="ABeeZee" panose="02000000000000000000" pitchFamily="2" charset="0"/>
                          <a:ea typeface="+mn-ea"/>
                          <a:cs typeface="+mn-cs"/>
                        </a:rPr>
                        <a:t> </a:t>
                      </a:r>
                      <a:r>
                        <a:rPr lang="en-GB" sz="900" kern="1200" dirty="0" err="1">
                          <a:solidFill>
                            <a:schemeClr val="dk1"/>
                          </a:solidFill>
                          <a:effectLst/>
                          <a:latin typeface="ABeeZee" panose="02000000000000000000" pitchFamily="2" charset="0"/>
                          <a:ea typeface="+mn-ea"/>
                          <a:cs typeface="+mn-cs"/>
                        </a:rPr>
                        <a:t>Sivanandan</a:t>
                      </a:r>
                      <a:r>
                        <a:rPr lang="en-GB" sz="900" kern="1200" dirty="0">
                          <a:solidFill>
                            <a:schemeClr val="dk1"/>
                          </a:solidFill>
                          <a:effectLst/>
                          <a:latin typeface="ABeeZee" panose="02000000000000000000" pitchFamily="2" charset="0"/>
                          <a:ea typeface="+mn-ea"/>
                          <a:cs typeface="+mn-cs"/>
                        </a:rPr>
                        <a:t>, from Harrow, northwest London, has been selected for the team representing England at the Chess Olympiad in Budapest in September.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When should we take turns?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615215">
                <a:tc>
                  <a:txBody>
                    <a:bodyPr/>
                    <a:lstStyle/>
                    <a:p>
                      <a:r>
                        <a:rPr lang="en-US" sz="800" b="1" dirty="0">
                          <a:latin typeface="ABeeZee" panose="02000000000000000000" pitchFamily="2" charset="0"/>
                        </a:rPr>
                        <a:t>2</a:t>
                      </a:r>
                      <a:r>
                        <a:rPr lang="en-US" sz="800" b="1" baseline="30000" dirty="0">
                          <a:latin typeface="ABeeZee" panose="02000000000000000000" pitchFamily="2" charset="0"/>
                        </a:rPr>
                        <a:t>nd</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dirty="0">
                          <a:latin typeface="ABeeZee" panose="02000000000000000000" pitchFamily="2" charset="0"/>
                        </a:rPr>
                        <a:t>Over the summer, many protests took place in England and Northern Ireland. Following the protests, communities in many towns, including Middlesborough, organised clean-up efforts that united people from all faiths and races.</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What jobs can we help with?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900" b="0" kern="1200" dirty="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745962">
                <a:tc>
                  <a:txBody>
                    <a:bodyPr/>
                    <a:lstStyle/>
                    <a:p>
                      <a:r>
                        <a:rPr lang="en-US" sz="800" b="1" dirty="0">
                          <a:latin typeface="ABeeZee" panose="02000000000000000000" pitchFamily="2" charset="0"/>
                        </a:rPr>
                        <a:t>9</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900" b="0" dirty="0">
                          <a:latin typeface="ABeeZee" panose="02000000000000000000" pitchFamily="2" charset="0"/>
                        </a:rPr>
                        <a:t>Space agency, Nasa, says two astronauts stuck on the International Space Station (ISS) won't return to Earth until next year. Sunita Williams and Barry 'Butch' Wilmore originally went on an eight-day mission but so far have remained for two months.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Why do our plans sometimes change?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9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900" b="0" dirty="0">
                          <a:latin typeface="ABeeZee" panose="02000000000000000000" pitchFamily="2" charset="0"/>
                        </a:rPr>
                        <a:t>Religion or Belief</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9448">
                <a:tc>
                  <a:txBody>
                    <a:bodyPr/>
                    <a:lstStyle/>
                    <a:p>
                      <a:r>
                        <a:rPr lang="en-US" sz="800" b="1" dirty="0">
                          <a:latin typeface="ABeeZee" panose="02000000000000000000" pitchFamily="2" charset="0"/>
                        </a:rPr>
                        <a:t>16</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900" b="0" dirty="0">
                          <a:latin typeface="ABeeZee" panose="02000000000000000000" pitchFamily="2" charset="0"/>
                        </a:rPr>
                        <a:t>The Wildlife Photographer of the Year shortlist has recently been announced, with just 100 photos left in the competition, following a record-breaking 59,228 entries!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Why do people take photographs?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900" b="0" dirty="0">
                          <a:latin typeface="ABeeZee" panose="02000000000000000000" pitchFamily="2" charset="0"/>
                        </a:rPr>
                        <a:t>Age</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615215">
                <a:tc>
                  <a:txBody>
                    <a:bodyPr/>
                    <a:lstStyle/>
                    <a:p>
                      <a:r>
                        <a:rPr lang="en-US" sz="800" b="1" dirty="0">
                          <a:latin typeface="ABeeZee" panose="02000000000000000000" pitchFamily="2" charset="0"/>
                        </a:rPr>
                        <a:t>23</a:t>
                      </a:r>
                      <a:r>
                        <a:rPr lang="en-US" sz="800" b="1" baseline="30000" dirty="0">
                          <a:latin typeface="ABeeZee" panose="02000000000000000000" pitchFamily="2" charset="0"/>
                        </a:rPr>
                        <a:t>rd</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900" b="0" dirty="0">
                          <a:latin typeface="ABeeZee" panose="02000000000000000000" pitchFamily="2" charset="0"/>
                        </a:rPr>
                        <a:t>The UK's first teacherless classroom, using AI (artificial intelligence) instead of human teachers has opened. David Game College, a school in London, opened its new course for twenty GCSE pupils in September.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How do teachers help us?</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9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699298">
                <a:tc>
                  <a:txBody>
                    <a:bodyPr/>
                    <a:lstStyle/>
                    <a:p>
                      <a:r>
                        <a:rPr lang="en-US" sz="800" b="1" dirty="0">
                          <a:latin typeface="ABeeZee" panose="02000000000000000000" pitchFamily="2" charset="0"/>
                        </a:rPr>
                        <a:t>30</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kern="1200" dirty="0">
                          <a:solidFill>
                            <a:schemeClr val="dk1"/>
                          </a:solidFill>
                          <a:effectLst/>
                          <a:latin typeface="ABeeZee" panose="02000000000000000000" pitchFamily="2" charset="0"/>
                          <a:ea typeface="+mn-ea"/>
                          <a:cs typeface="+mn-cs"/>
                        </a:rPr>
                        <a:t>Book publishing company, Penguin Random House UK, has revealed a new book-vending machine at Linlithgow Academy, near Edinburgh, Scotland. The machine gives the pupils access to more than seventy different books from Penguin’s ‘Lit in Colour’ reading lists.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What do you love about books?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b="0" kern="1200">
                          <a:solidFill>
                            <a:schemeClr val="dk1"/>
                          </a:solidFill>
                          <a:effectLst/>
                          <a:latin typeface="ABeeZee" panose="02000000000000000000" pitchFamily="2" charset="0"/>
                          <a:ea typeface="+mn-ea"/>
                          <a:cs typeface="+mn-cs"/>
                        </a:rPr>
                        <a:t>Mutual Respect and Tolerance</a:t>
                      </a:r>
                      <a:endParaRPr lang="en-GB" sz="9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900" b="0" kern="1200">
                          <a:solidFill>
                            <a:schemeClr val="dk1"/>
                          </a:solidFill>
                          <a:effectLst/>
                          <a:latin typeface="ABeeZee" panose="02000000000000000000" pitchFamily="2" charset="0"/>
                          <a:ea typeface="+mn-ea"/>
                          <a:cs typeface="+mn-cs"/>
                        </a:rPr>
                        <a:t>Race</a:t>
                      </a:r>
                      <a:endParaRPr lang="en-GB" sz="9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47425">
                <a:tc>
                  <a:txBody>
                    <a:bodyPr/>
                    <a:lstStyle/>
                    <a:p>
                      <a:r>
                        <a:rPr lang="en-US" sz="800" b="1" dirty="0">
                          <a:latin typeface="ABeeZee" panose="02000000000000000000" pitchFamily="2" charset="0"/>
                        </a:rPr>
                        <a:t>7</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900" b="0" dirty="0">
                          <a:latin typeface="ABeeZee" panose="02000000000000000000" pitchFamily="2" charset="0"/>
                        </a:rPr>
                        <a:t>The company, Amazon, has told all staff they need to return to the office five days a week, ending the option to work from home. </a:t>
                      </a:r>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Would you enjoy working in an office?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ABeeZee" panose="02000000000000000000" pitchFamily="2" charset="0"/>
                        </a:rPr>
                        <a:t>All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399599">
                <a:tc>
                  <a:txBody>
                    <a:bodyPr/>
                    <a:lstStyle/>
                    <a:p>
                      <a:r>
                        <a:rPr lang="en-US" sz="800" b="1" dirty="0">
                          <a:latin typeface="ABeeZee" panose="02000000000000000000" pitchFamily="2" charset="0"/>
                        </a:rPr>
                        <a:t>14</a:t>
                      </a:r>
                      <a:r>
                        <a:rPr lang="en-US" sz="800" b="1" baseline="30000" dirty="0">
                          <a:latin typeface="ABeeZee" panose="02000000000000000000" pitchFamily="2" charset="0"/>
                        </a:rPr>
                        <a:t>th</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900" kern="1200" dirty="0">
                          <a:solidFill>
                            <a:schemeClr val="dk1"/>
                          </a:solidFill>
                          <a:effectLst/>
                          <a:latin typeface="ABeeZee" panose="02000000000000000000" pitchFamily="2" charset="0"/>
                          <a:ea typeface="+mn-ea"/>
                          <a:cs typeface="+mn-cs"/>
                        </a:rPr>
                        <a:t>UK Prime Minister, Sir Keir Starmer, has faced questioning and criticism recently for accepting free gifts. </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Why do people give gifts?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9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r h="399599">
                <a:tc>
                  <a:txBody>
                    <a:bodyPr/>
                    <a:lstStyle/>
                    <a:p>
                      <a:r>
                        <a:rPr lang="en-US" sz="800" b="1" dirty="0">
                          <a:latin typeface="ABeeZee" panose="02000000000000000000" pitchFamily="2" charset="0"/>
                        </a:rPr>
                        <a:t>21</a:t>
                      </a:r>
                      <a:r>
                        <a:rPr lang="en-US" sz="800" b="1" baseline="30000" dirty="0">
                          <a:latin typeface="ABeeZee" panose="02000000000000000000" pitchFamily="2" charset="0"/>
                        </a:rPr>
                        <a:t>st</a:t>
                      </a:r>
                      <a:r>
                        <a:rPr lang="en-US" sz="800" b="1" dirty="0">
                          <a:latin typeface="ABeeZee" panose="02000000000000000000" pitchFamily="2" charset="0"/>
                        </a:rPr>
                        <a:t> </a:t>
                      </a:r>
                    </a:p>
                    <a:p>
                      <a:r>
                        <a:rPr lang="en-US" sz="8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900" b="0" dirty="0">
                          <a:latin typeface="ABeeZee" panose="02000000000000000000" pitchFamily="2" charset="0"/>
                        </a:rPr>
                        <a:t>Following a ten-year campaign, music exam boards have announced they will now be including Sikh sacred music, also known as Kirtan, on their syllabus.</a:t>
                      </a:r>
                    </a:p>
                    <a:p>
                      <a:endParaRPr lang="en-US" sz="9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What musical instrument interests you?</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9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178734816"/>
                  </a:ext>
                </a:extLst>
              </a:tr>
            </a:tbl>
          </a:graphicData>
        </a:graphic>
      </p:graphicFrame>
      <p:pic>
        <p:nvPicPr>
          <p:cNvPr id="2" name="Picture 1">
            <a:extLst>
              <a:ext uri="{FF2B5EF4-FFF2-40B4-BE49-F238E27FC236}">
                <a16:creationId xmlns:a16="http://schemas.microsoft.com/office/drawing/2014/main" id="{762DD2BA-AD3E-19EF-7522-6DD9BBFBBD20}"/>
              </a:ext>
            </a:extLst>
          </p:cNvPr>
          <p:cNvPicPr>
            <a:picLocks noChangeAspect="1"/>
          </p:cNvPicPr>
          <p:nvPr/>
        </p:nvPicPr>
        <p:blipFill>
          <a:blip r:embed="rId3"/>
          <a:srcRect/>
          <a:stretch/>
        </p:blipFill>
        <p:spPr>
          <a:xfrm>
            <a:off x="9549468" y="1693333"/>
            <a:ext cx="762211" cy="631516"/>
          </a:xfrm>
          <a:prstGeom prst="rect">
            <a:avLst/>
          </a:prstGeom>
        </p:spPr>
      </p:pic>
      <p:pic>
        <p:nvPicPr>
          <p:cNvPr id="26" name="Picture 25">
            <a:extLst>
              <a:ext uri="{FF2B5EF4-FFF2-40B4-BE49-F238E27FC236}">
                <a16:creationId xmlns:a16="http://schemas.microsoft.com/office/drawing/2014/main" id="{D6C8C15B-148A-D0FE-69EA-59180E88E96C}"/>
              </a:ext>
            </a:extLst>
          </p:cNvPr>
          <p:cNvPicPr>
            <a:picLocks noChangeAspect="1"/>
          </p:cNvPicPr>
          <p:nvPr/>
        </p:nvPicPr>
        <p:blipFill>
          <a:blip r:embed="rId4"/>
          <a:stretch>
            <a:fillRect/>
          </a:stretch>
        </p:blipFill>
        <p:spPr>
          <a:xfrm>
            <a:off x="9554340" y="2390072"/>
            <a:ext cx="757339" cy="559552"/>
          </a:xfrm>
          <a:prstGeom prst="rect">
            <a:avLst/>
          </a:prstGeom>
        </p:spPr>
      </p:pic>
      <p:pic>
        <p:nvPicPr>
          <p:cNvPr id="28" name="Picture 27">
            <a:extLst>
              <a:ext uri="{FF2B5EF4-FFF2-40B4-BE49-F238E27FC236}">
                <a16:creationId xmlns:a16="http://schemas.microsoft.com/office/drawing/2014/main" id="{C89390B0-DE71-A625-49EE-2DB6981B1516}"/>
              </a:ext>
            </a:extLst>
          </p:cNvPr>
          <p:cNvPicPr>
            <a:picLocks noChangeAspect="1"/>
          </p:cNvPicPr>
          <p:nvPr/>
        </p:nvPicPr>
        <p:blipFill>
          <a:blip r:embed="rId5"/>
          <a:stretch>
            <a:fillRect/>
          </a:stretch>
        </p:blipFill>
        <p:spPr>
          <a:xfrm>
            <a:off x="9551340" y="3028712"/>
            <a:ext cx="749836" cy="694402"/>
          </a:xfrm>
          <a:prstGeom prst="rect">
            <a:avLst/>
          </a:prstGeom>
        </p:spPr>
      </p:pic>
      <p:pic>
        <p:nvPicPr>
          <p:cNvPr id="27" name="Picture 26">
            <a:extLst>
              <a:ext uri="{FF2B5EF4-FFF2-40B4-BE49-F238E27FC236}">
                <a16:creationId xmlns:a16="http://schemas.microsoft.com/office/drawing/2014/main" id="{B14CEAE4-BE13-5B6C-3836-FED051968B34}"/>
              </a:ext>
            </a:extLst>
          </p:cNvPr>
          <p:cNvPicPr>
            <a:picLocks noChangeAspect="1"/>
          </p:cNvPicPr>
          <p:nvPr/>
        </p:nvPicPr>
        <p:blipFill>
          <a:blip r:embed="rId6"/>
          <a:stretch>
            <a:fillRect/>
          </a:stretch>
        </p:blipFill>
        <p:spPr>
          <a:xfrm>
            <a:off x="9562842" y="3779500"/>
            <a:ext cx="749835" cy="498911"/>
          </a:xfrm>
          <a:prstGeom prst="rect">
            <a:avLst/>
          </a:prstGeom>
        </p:spPr>
      </p:pic>
      <p:pic>
        <p:nvPicPr>
          <p:cNvPr id="31" name="Picture 30">
            <a:extLst>
              <a:ext uri="{FF2B5EF4-FFF2-40B4-BE49-F238E27FC236}">
                <a16:creationId xmlns:a16="http://schemas.microsoft.com/office/drawing/2014/main" id="{9D07D4BB-A9FE-A0D7-FAA8-A98F32C35DFC}"/>
              </a:ext>
            </a:extLst>
          </p:cNvPr>
          <p:cNvPicPr>
            <a:picLocks noChangeAspect="1"/>
          </p:cNvPicPr>
          <p:nvPr/>
        </p:nvPicPr>
        <p:blipFill>
          <a:blip r:embed="rId7"/>
          <a:stretch>
            <a:fillRect/>
          </a:stretch>
        </p:blipFill>
        <p:spPr>
          <a:xfrm>
            <a:off x="9562842" y="4326461"/>
            <a:ext cx="749835" cy="559552"/>
          </a:xfrm>
          <a:prstGeom prst="rect">
            <a:avLst/>
          </a:prstGeom>
        </p:spPr>
      </p:pic>
      <p:pic>
        <p:nvPicPr>
          <p:cNvPr id="25" name="Picture 24">
            <a:extLst>
              <a:ext uri="{FF2B5EF4-FFF2-40B4-BE49-F238E27FC236}">
                <a16:creationId xmlns:a16="http://schemas.microsoft.com/office/drawing/2014/main" id="{5FCF1B6A-7FC6-EA72-F0CD-869C7A66608E}"/>
              </a:ext>
            </a:extLst>
          </p:cNvPr>
          <p:cNvPicPr>
            <a:picLocks noChangeAspect="1"/>
          </p:cNvPicPr>
          <p:nvPr/>
        </p:nvPicPr>
        <p:blipFill>
          <a:blip r:embed="rId8"/>
          <a:stretch>
            <a:fillRect/>
          </a:stretch>
        </p:blipFill>
        <p:spPr>
          <a:xfrm>
            <a:off x="9558343" y="4940520"/>
            <a:ext cx="746669" cy="634142"/>
          </a:xfrm>
          <a:prstGeom prst="rect">
            <a:avLst/>
          </a:prstGeom>
        </p:spPr>
      </p:pic>
      <p:pic>
        <p:nvPicPr>
          <p:cNvPr id="33" name="Picture 32">
            <a:extLst>
              <a:ext uri="{FF2B5EF4-FFF2-40B4-BE49-F238E27FC236}">
                <a16:creationId xmlns:a16="http://schemas.microsoft.com/office/drawing/2014/main" id="{DA858AA8-DB41-FD3C-3579-1D0960EA7DE9}"/>
              </a:ext>
            </a:extLst>
          </p:cNvPr>
          <p:cNvPicPr>
            <a:picLocks noChangeAspect="1"/>
          </p:cNvPicPr>
          <p:nvPr/>
        </p:nvPicPr>
        <p:blipFill>
          <a:blip r:embed="rId9"/>
          <a:stretch>
            <a:fillRect/>
          </a:stretch>
        </p:blipFill>
        <p:spPr>
          <a:xfrm>
            <a:off x="9561917" y="5639177"/>
            <a:ext cx="739259" cy="489940"/>
          </a:xfrm>
          <a:prstGeom prst="rect">
            <a:avLst/>
          </a:prstGeom>
        </p:spPr>
      </p:pic>
      <p:pic>
        <p:nvPicPr>
          <p:cNvPr id="34" name="Picture 33">
            <a:extLst>
              <a:ext uri="{FF2B5EF4-FFF2-40B4-BE49-F238E27FC236}">
                <a16:creationId xmlns:a16="http://schemas.microsoft.com/office/drawing/2014/main" id="{B7F2EEB1-7118-428C-7D62-192C057800CF}"/>
              </a:ext>
            </a:extLst>
          </p:cNvPr>
          <p:cNvPicPr>
            <a:picLocks noChangeAspect="1"/>
          </p:cNvPicPr>
          <p:nvPr/>
        </p:nvPicPr>
        <p:blipFill>
          <a:blip r:embed="rId10"/>
          <a:stretch>
            <a:fillRect/>
          </a:stretch>
        </p:blipFill>
        <p:spPr>
          <a:xfrm>
            <a:off x="9558343" y="6191973"/>
            <a:ext cx="755864" cy="445637"/>
          </a:xfrm>
          <a:prstGeom prst="rect">
            <a:avLst/>
          </a:prstGeom>
        </p:spPr>
      </p:pic>
      <p:pic>
        <p:nvPicPr>
          <p:cNvPr id="35" name="Picture 34">
            <a:extLst>
              <a:ext uri="{FF2B5EF4-FFF2-40B4-BE49-F238E27FC236}">
                <a16:creationId xmlns:a16="http://schemas.microsoft.com/office/drawing/2014/main" id="{ED0F120C-B318-06FE-B44B-01ADA7730FBE}"/>
              </a:ext>
            </a:extLst>
          </p:cNvPr>
          <p:cNvPicPr>
            <a:picLocks noChangeAspect="1"/>
          </p:cNvPicPr>
          <p:nvPr/>
        </p:nvPicPr>
        <p:blipFill>
          <a:blip r:embed="rId11"/>
          <a:stretch>
            <a:fillRect/>
          </a:stretch>
        </p:blipFill>
        <p:spPr>
          <a:xfrm>
            <a:off x="9551342" y="6699741"/>
            <a:ext cx="749834" cy="485382"/>
          </a:xfrm>
          <a:prstGeom prst="rect">
            <a:avLst/>
          </a:prstGeom>
        </p:spPr>
      </p:pic>
    </p:spTree>
    <p:extLst>
      <p:ext uri="{BB962C8B-B14F-4D97-AF65-F5344CB8AC3E}">
        <p14:creationId xmlns:p14="http://schemas.microsoft.com/office/powerpoint/2010/main" val="123822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24C07-5CEC-E16D-885A-C2CDCAB98962}"/>
            </a:ext>
          </a:extLst>
        </p:cNvPr>
        <p:cNvGrpSpPr/>
        <p:nvPr/>
      </p:nvGrpSpPr>
      <p:grpSpPr>
        <a:xfrm>
          <a:off x="0" y="0"/>
          <a:ext cx="0" cy="0"/>
          <a:chOff x="0" y="0"/>
          <a:chExt cx="0" cy="0"/>
        </a:xfrm>
      </p:grpSpPr>
      <p:sp>
        <p:nvSpPr>
          <p:cNvPr id="29" name="TextBox 28">
            <a:extLst>
              <a:ext uri="{FF2B5EF4-FFF2-40B4-BE49-F238E27FC236}">
                <a16:creationId xmlns:a16="http://schemas.microsoft.com/office/drawing/2014/main" id="{EE4C8BD3-EEE3-ABB7-61FC-C213C4529D92}"/>
              </a:ext>
            </a:extLst>
          </p:cNvPr>
          <p:cNvSpPr txBox="1"/>
          <p:nvPr/>
        </p:nvSpPr>
        <p:spPr>
          <a:xfrm>
            <a:off x="378676" y="311172"/>
            <a:ext cx="3749231"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Autumn 2 2024</a:t>
            </a:r>
          </a:p>
        </p:txBody>
      </p:sp>
      <p:sp>
        <p:nvSpPr>
          <p:cNvPr id="37" name="TextBox 36">
            <a:extLst>
              <a:ext uri="{FF2B5EF4-FFF2-40B4-BE49-F238E27FC236}">
                <a16:creationId xmlns:a16="http://schemas.microsoft.com/office/drawing/2014/main" id="{76230F4D-5351-BD1B-CFEC-2661AAB6B23F}"/>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323232"/>
                </a:solidFill>
                <a:effectLst/>
                <a:uLnTx/>
                <a:uFillTx/>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61977E48-3131-1576-B24C-5E4ABBB65099}"/>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0FD15A4A-6B94-662E-A4EA-561586C4059B}"/>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1D9F1644-6240-1271-59D4-CC2986141AA8}"/>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D8D28726-ECD5-0A87-EF75-2409E25ABFB2}"/>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71139584-6422-1741-CB5E-3AEACAD1D2B5}"/>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BF7B824F-FCEC-A074-16FF-B66EAF036BB0}"/>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A9F02BF7-86DA-D585-9F0B-1CB75AC93F4F}"/>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7842DD57-1992-A5EF-0B8D-40283CCAD56E}"/>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AA7FA50F-DCCC-BADE-6C36-2C1F0EDCC934}"/>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3990A3A2-0649-E712-76B8-5D6C7359DD0E}"/>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341338D9-4A9D-F873-3A0E-9E8C04616610}"/>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F5E924CC-324D-C36F-4532-763934C200D7}"/>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F3EF71E0-7892-E17B-BE06-7FFD30F65144}"/>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A0205AA9-030D-1D18-C7E9-27F6E0AE8B7B}"/>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CB66C8B5-06E6-0C36-6B29-0AA76D3EBAD3}"/>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78024FF3-B508-335B-FBC1-55A4003BF9E9}"/>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48CDCFE7-0A76-850D-B9CA-4284B9E3C698}"/>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C2935BC4-1FE5-1502-6D8F-7CE916D4988A}"/>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C92F1B86-5767-D67A-2FA4-85FB765269E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1D7E24A8-8B42-6296-A497-74829A418FB3}"/>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794E8CC2-2208-7108-E889-728E6FC3D05B}"/>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AEC798FC-114D-88E0-9D7E-60689D7FF0BC}"/>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149A49CA-D84E-030C-E50B-7F12E22CBD07}"/>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03F09F2B-5E0B-133A-A068-9300399BBF76}"/>
              </a:ext>
            </a:extLst>
          </p:cNvPr>
          <p:cNvGraphicFramePr>
            <a:graphicFrameLocks noGrp="1"/>
          </p:cNvGraphicFramePr>
          <p:nvPr/>
        </p:nvGraphicFramePr>
        <p:xfrm>
          <a:off x="462453" y="1076546"/>
          <a:ext cx="10058526" cy="6083326"/>
        </p:xfrm>
        <a:graphic>
          <a:graphicData uri="http://schemas.openxmlformats.org/drawingml/2006/table">
            <a:tbl>
              <a:tblPr>
                <a:tableStyleId>{5C22544A-7EE6-4342-B048-85BDC9FD1C3A}</a:tableStyleId>
              </a:tblPr>
              <a:tblGrid>
                <a:gridCol w="817707">
                  <a:extLst>
                    <a:ext uri="{9D8B030D-6E8A-4147-A177-3AD203B41FA5}">
                      <a16:colId xmlns:a16="http://schemas.microsoft.com/office/drawing/2014/main" val="3895165910"/>
                    </a:ext>
                  </a:extLst>
                </a:gridCol>
                <a:gridCol w="3991087">
                  <a:extLst>
                    <a:ext uri="{9D8B030D-6E8A-4147-A177-3AD203B41FA5}">
                      <a16:colId xmlns:a16="http://schemas.microsoft.com/office/drawing/2014/main" val="751550790"/>
                    </a:ext>
                  </a:extLst>
                </a:gridCol>
                <a:gridCol w="1731981">
                  <a:extLst>
                    <a:ext uri="{9D8B030D-6E8A-4147-A177-3AD203B41FA5}">
                      <a16:colId xmlns:a16="http://schemas.microsoft.com/office/drawing/2014/main" val="2208218514"/>
                    </a:ext>
                  </a:extLst>
                </a:gridCol>
                <a:gridCol w="1312433">
                  <a:extLst>
                    <a:ext uri="{9D8B030D-6E8A-4147-A177-3AD203B41FA5}">
                      <a16:colId xmlns:a16="http://schemas.microsoft.com/office/drawing/2014/main" val="1525544867"/>
                    </a:ext>
                  </a:extLst>
                </a:gridCol>
                <a:gridCol w="1237130">
                  <a:extLst>
                    <a:ext uri="{9D8B030D-6E8A-4147-A177-3AD203B41FA5}">
                      <a16:colId xmlns:a16="http://schemas.microsoft.com/office/drawing/2014/main" val="641390802"/>
                    </a:ext>
                  </a:extLst>
                </a:gridCol>
                <a:gridCol w="968188">
                  <a:extLst>
                    <a:ext uri="{9D8B030D-6E8A-4147-A177-3AD203B41FA5}">
                      <a16:colId xmlns:a16="http://schemas.microsoft.com/office/drawing/2014/main" val="1833709463"/>
                    </a:ext>
                  </a:extLst>
                </a:gridCol>
              </a:tblGrid>
              <a:tr h="405279">
                <a:tc>
                  <a:txBody>
                    <a:bodyPr/>
                    <a:lstStyle/>
                    <a:p>
                      <a:pPr>
                        <a:lnSpc>
                          <a:spcPct val="90000"/>
                        </a:lnSpc>
                      </a:pPr>
                      <a:r>
                        <a:rPr lang="en-US" sz="1200" b="0" dirty="0">
                          <a:solidFill>
                            <a:schemeClr val="tx1"/>
                          </a:solidFill>
                          <a:latin typeface="Londrina Solid"/>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a:rPr>
                        <a:t>British</a:t>
                      </a:r>
                      <a:br>
                        <a:rPr lang="en-US" sz="1200" b="0" dirty="0">
                          <a:solidFill>
                            <a:srgbClr val="323232"/>
                          </a:solidFill>
                          <a:latin typeface="Londrina Solid"/>
                        </a:rPr>
                      </a:br>
                      <a:r>
                        <a:rPr lang="en-US" sz="1200" b="0" dirty="0">
                          <a:solidFill>
                            <a:schemeClr val="tx1"/>
                          </a:solidFill>
                          <a:latin typeface="Londrina Solid"/>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a:rPr>
                        <a:t>28</a:t>
                      </a:r>
                      <a:r>
                        <a:rPr lang="en-US" sz="1000" b="1" baseline="30000" dirty="0">
                          <a:latin typeface="ABeeZee"/>
                        </a:rPr>
                        <a:t>th</a:t>
                      </a:r>
                      <a:r>
                        <a:rPr lang="en-US" sz="1000" b="1" dirty="0">
                          <a:latin typeface="ABeeZee"/>
                        </a:rPr>
                        <a:t> 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effectLst/>
                          <a:latin typeface="ABeeZee" panose="02000000000000000000" pitchFamily="2" charset="0"/>
                          <a:ea typeface="+mn-ea"/>
                          <a:cs typeface="+mn-cs"/>
                        </a:rPr>
                        <a:t>People in the USA will head to the polls on Tuesday 5th November to elect the next US president. The winner will serve a term of four years in the White House, starting in January 2025.</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Who are the leaders around us?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a:rPr>
                        <a:t>4</a:t>
                      </a:r>
                      <a:r>
                        <a:rPr lang="en-US" sz="1000" b="1" baseline="30000" dirty="0">
                          <a:latin typeface="ABeeZee"/>
                        </a:rPr>
                        <a:t>th</a:t>
                      </a:r>
                      <a:r>
                        <a:rPr lang="en-US" sz="1000" b="1" dirty="0">
                          <a:latin typeface="ABeeZee"/>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A 23-year-old British climber has become the youngest woman to summit the world's fourteen highest mountains. Adriana Brownlee reached the 8,027m peak of </a:t>
                      </a:r>
                      <a:r>
                        <a:rPr lang="en-GB" sz="1000" b="0" dirty="0" err="1">
                          <a:latin typeface="ABeeZee" panose="02000000000000000000" pitchFamily="2" charset="0"/>
                        </a:rPr>
                        <a:t>Shishapangma</a:t>
                      </a:r>
                      <a:r>
                        <a:rPr lang="en-GB" sz="1000" b="0" dirty="0">
                          <a:latin typeface="ABeeZee" panose="02000000000000000000" pitchFamily="2" charset="0"/>
                        </a:rPr>
                        <a:t> in Tibet, at around 8am on 9th October.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What is your dream?</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1000" b="1" dirty="0">
                          <a:latin typeface="ABeeZee"/>
                        </a:rPr>
                        <a:t>11</a:t>
                      </a:r>
                      <a:r>
                        <a:rPr lang="en-US" sz="1000" b="1" baseline="30000" dirty="0">
                          <a:latin typeface="ABeeZee"/>
                        </a:rPr>
                        <a:t>th</a:t>
                      </a:r>
                      <a:r>
                        <a:rPr lang="en-US" sz="1000" b="1" dirty="0">
                          <a:latin typeface="ABeeZee"/>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This year, Anti-Bullying Week takes place on 11th-15th November with the theme, ‘Choose Respect’. As part of the week, Odd Socks Day is on Tuesday 12th November, with odd socks being worn to celebrate what makes us all unique.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How can we help make our class a happy place?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All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3118">
                <a:tc>
                  <a:txBody>
                    <a:bodyPr/>
                    <a:lstStyle/>
                    <a:p>
                      <a:r>
                        <a:rPr lang="en-US" sz="1000" b="1" dirty="0">
                          <a:latin typeface="ABeeZee"/>
                        </a:rPr>
                        <a:t>18</a:t>
                      </a:r>
                      <a:r>
                        <a:rPr lang="en-US" sz="1000" b="1" baseline="30000" dirty="0">
                          <a:latin typeface="ABeeZee"/>
                        </a:rPr>
                        <a:t>th</a:t>
                      </a:r>
                      <a:r>
                        <a:rPr lang="en-US" sz="1000" b="1" dirty="0">
                          <a:latin typeface="ABeeZee"/>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dirty="0">
                          <a:latin typeface="ABeeZee" panose="02000000000000000000" pitchFamily="2" charset="0"/>
                        </a:rPr>
                        <a:t>A discovery of more than 6,000 ancient Maya structures, including a city of pyramids, has been named Valeriana. Hidden by jungle canopy in the Mexican state of Campeche, the city was discovered by chance.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What have you found whilst out and about?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dirty="0">
                          <a:latin typeface="ABeeZee"/>
                        </a:rPr>
                        <a:t>25</a:t>
                      </a:r>
                      <a:r>
                        <a:rPr lang="en-US" sz="1000" b="1" baseline="30000" dirty="0">
                          <a:latin typeface="ABeeZee"/>
                        </a:rPr>
                        <a:t>th</a:t>
                      </a:r>
                      <a:r>
                        <a:rPr lang="en-US" sz="1000" b="1" dirty="0">
                          <a:latin typeface="ABeeZee"/>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This year’s </a:t>
                      </a:r>
                      <a:r>
                        <a:rPr lang="en-GB" sz="1000" b="0" dirty="0" err="1">
                          <a:latin typeface="ABeeZee" panose="02000000000000000000" pitchFamily="2" charset="0"/>
                        </a:rPr>
                        <a:t>Earthshot</a:t>
                      </a:r>
                      <a:r>
                        <a:rPr lang="en-GB" sz="1000" b="0" dirty="0">
                          <a:latin typeface="ABeeZee" panose="02000000000000000000" pitchFamily="2" charset="0"/>
                        </a:rPr>
                        <a:t> Prize winners have been announced. Prince William, who launched the prize in 2020, closed the award ceremony in Cape Town, South Africa. The </a:t>
                      </a:r>
                      <a:r>
                        <a:rPr lang="en-GB" sz="1000" b="0" dirty="0" err="1">
                          <a:latin typeface="ABeeZee" panose="02000000000000000000" pitchFamily="2" charset="0"/>
                        </a:rPr>
                        <a:t>Earthshot</a:t>
                      </a:r>
                      <a:r>
                        <a:rPr lang="en-GB" sz="1000" b="0" dirty="0">
                          <a:latin typeface="ABeeZee" panose="02000000000000000000" pitchFamily="2" charset="0"/>
                        </a:rPr>
                        <a:t> Prize celebrates and supports people and companies working to provide innovative solutions for climate and environmental issues..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How can we help to look after and care for our world?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dirty="0">
                          <a:latin typeface="ABeeZee"/>
                        </a:rPr>
                        <a:t>2</a:t>
                      </a:r>
                      <a:r>
                        <a:rPr lang="en-US" sz="1000" b="1" baseline="30000" dirty="0">
                          <a:latin typeface="ABeeZee"/>
                        </a:rPr>
                        <a:t>nd</a:t>
                      </a:r>
                      <a:r>
                        <a:rPr lang="en-US" sz="1000" b="1" dirty="0">
                          <a:latin typeface="ABeeZee"/>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The Football Association (FA) has laid out new plans aimed at raising awareness and increasing participation in disability football.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What does it mean to feel included?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688384">
                <a:tc>
                  <a:txBody>
                    <a:bodyPr/>
                    <a:lstStyle/>
                    <a:p>
                      <a:r>
                        <a:rPr lang="en-US" sz="1000" b="1" dirty="0">
                          <a:latin typeface="ABeeZee"/>
                        </a:rPr>
                        <a:t>9</a:t>
                      </a:r>
                      <a:r>
                        <a:rPr lang="en-US" sz="1000" b="1" baseline="30000" dirty="0">
                          <a:latin typeface="ABeeZee"/>
                        </a:rPr>
                        <a:t>th</a:t>
                      </a:r>
                      <a:r>
                        <a:rPr lang="en-US" sz="1000" b="1" dirty="0">
                          <a:latin typeface="ABeeZee"/>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Wicked, the hugely successful Broadway musical, has recently premiered worldwide as a film.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dirty="0">
                          <a:latin typeface="ABeeZee" panose="02000000000000000000" pitchFamily="2" charset="0"/>
                        </a:rPr>
                        <a:t>Should everyone have the opportunity to be a star?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Individual Liberty</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281559">
                <a:tc>
                  <a:txBody>
                    <a:bodyPr/>
                    <a:lstStyle/>
                    <a:p>
                      <a:r>
                        <a:rPr lang="en-US" sz="1000" b="1" dirty="0">
                          <a:latin typeface="ABeeZee"/>
                        </a:rPr>
                        <a:t>16</a:t>
                      </a:r>
                      <a:r>
                        <a:rPr lang="en-US" sz="1000" b="1" baseline="30000" dirty="0">
                          <a:latin typeface="ABeeZee"/>
                        </a:rPr>
                        <a:t>th</a:t>
                      </a:r>
                      <a:r>
                        <a:rPr lang="en-US" sz="1000" b="1" dirty="0">
                          <a:latin typeface="ABeeZee"/>
                        </a:rPr>
                        <a:t> December</a:t>
                      </a:r>
                    </a:p>
                    <a:p>
                      <a:endParaRPr lang="en-US" sz="1000" b="1" dirty="0">
                        <a:latin typeface="ABeeZee"/>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It is thought the number of cards sent this festive period will be lower than in previous years, as stamp prices have increased.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Why do we write and send cards?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bl>
          </a:graphicData>
        </a:graphic>
      </p:graphicFrame>
      <p:pic>
        <p:nvPicPr>
          <p:cNvPr id="25" name="Picture 24">
            <a:extLst>
              <a:ext uri="{FF2B5EF4-FFF2-40B4-BE49-F238E27FC236}">
                <a16:creationId xmlns:a16="http://schemas.microsoft.com/office/drawing/2014/main" id="{EC6EE0AF-E8CF-B64A-B46E-4C0D656F765C}"/>
              </a:ext>
            </a:extLst>
          </p:cNvPr>
          <p:cNvPicPr>
            <a:picLocks noChangeAspect="1"/>
          </p:cNvPicPr>
          <p:nvPr/>
        </p:nvPicPr>
        <p:blipFill>
          <a:blip r:embed="rId2"/>
          <a:srcRect/>
          <a:stretch/>
        </p:blipFill>
        <p:spPr>
          <a:xfrm>
            <a:off x="9601996" y="2286953"/>
            <a:ext cx="874273" cy="629119"/>
          </a:xfrm>
          <a:prstGeom prst="rect">
            <a:avLst/>
          </a:prstGeom>
        </p:spPr>
      </p:pic>
      <p:pic>
        <p:nvPicPr>
          <p:cNvPr id="26" name="Picture 25">
            <a:extLst>
              <a:ext uri="{FF2B5EF4-FFF2-40B4-BE49-F238E27FC236}">
                <a16:creationId xmlns:a16="http://schemas.microsoft.com/office/drawing/2014/main" id="{8ED95272-8258-360B-A14B-B37775291811}"/>
              </a:ext>
            </a:extLst>
          </p:cNvPr>
          <p:cNvPicPr>
            <a:picLocks noChangeAspect="1"/>
          </p:cNvPicPr>
          <p:nvPr/>
        </p:nvPicPr>
        <p:blipFill rotWithShape="1">
          <a:blip r:embed="rId3"/>
          <a:srcRect l="1" r="1"/>
          <a:stretch/>
        </p:blipFill>
        <p:spPr bwMode="auto">
          <a:xfrm>
            <a:off x="9601997" y="1584763"/>
            <a:ext cx="874273" cy="629120"/>
          </a:xfrm>
          <a:prstGeom prst="rect">
            <a:avLst/>
          </a:prstGeom>
          <a:ln>
            <a:noFill/>
          </a:ln>
          <a:extLst>
            <a:ext uri="{53640926-AAD7-44D8-BBD7-CCE9431645EC}">
              <a14:shadowObscured xmlns:a14="http://schemas.microsoft.com/office/drawing/2010/main"/>
            </a:ext>
          </a:extLst>
        </p:spPr>
      </p:pic>
      <p:pic>
        <p:nvPicPr>
          <p:cNvPr id="27" name="Picture 26">
            <a:extLst>
              <a:ext uri="{FF2B5EF4-FFF2-40B4-BE49-F238E27FC236}">
                <a16:creationId xmlns:a16="http://schemas.microsoft.com/office/drawing/2014/main" id="{11573D99-9868-44B3-C7C7-F8FFFE832FDE}"/>
              </a:ext>
            </a:extLst>
          </p:cNvPr>
          <p:cNvPicPr>
            <a:picLocks noChangeAspect="1"/>
          </p:cNvPicPr>
          <p:nvPr/>
        </p:nvPicPr>
        <p:blipFill>
          <a:blip r:embed="rId4"/>
          <a:stretch>
            <a:fillRect/>
          </a:stretch>
        </p:blipFill>
        <p:spPr>
          <a:xfrm>
            <a:off x="9608731" y="2996230"/>
            <a:ext cx="867538" cy="629118"/>
          </a:xfrm>
          <a:prstGeom prst="rect">
            <a:avLst/>
          </a:prstGeom>
        </p:spPr>
      </p:pic>
      <p:pic>
        <p:nvPicPr>
          <p:cNvPr id="28" name="Picture 27">
            <a:extLst>
              <a:ext uri="{FF2B5EF4-FFF2-40B4-BE49-F238E27FC236}">
                <a16:creationId xmlns:a16="http://schemas.microsoft.com/office/drawing/2014/main" id="{81D3B157-96E5-AD44-C010-BC90942ADA78}"/>
              </a:ext>
            </a:extLst>
          </p:cNvPr>
          <p:cNvPicPr>
            <a:picLocks noChangeAspect="1"/>
          </p:cNvPicPr>
          <p:nvPr/>
        </p:nvPicPr>
        <p:blipFill>
          <a:blip r:embed="rId5"/>
          <a:stretch>
            <a:fillRect/>
          </a:stretch>
        </p:blipFill>
        <p:spPr>
          <a:xfrm>
            <a:off x="9613013" y="3682615"/>
            <a:ext cx="863255" cy="629118"/>
          </a:xfrm>
          <a:prstGeom prst="rect">
            <a:avLst/>
          </a:prstGeom>
        </p:spPr>
      </p:pic>
      <p:pic>
        <p:nvPicPr>
          <p:cNvPr id="31" name="Picture 30">
            <a:extLst>
              <a:ext uri="{FF2B5EF4-FFF2-40B4-BE49-F238E27FC236}">
                <a16:creationId xmlns:a16="http://schemas.microsoft.com/office/drawing/2014/main" id="{C742B661-A518-315C-B489-8213CB605310}"/>
              </a:ext>
            </a:extLst>
          </p:cNvPr>
          <p:cNvPicPr>
            <a:picLocks noChangeAspect="1"/>
          </p:cNvPicPr>
          <p:nvPr/>
        </p:nvPicPr>
        <p:blipFill>
          <a:blip r:embed="rId6"/>
          <a:stretch>
            <a:fillRect/>
          </a:stretch>
        </p:blipFill>
        <p:spPr>
          <a:xfrm>
            <a:off x="9608731" y="4382101"/>
            <a:ext cx="863255" cy="934756"/>
          </a:xfrm>
          <a:prstGeom prst="rect">
            <a:avLst/>
          </a:prstGeom>
        </p:spPr>
      </p:pic>
      <p:pic>
        <p:nvPicPr>
          <p:cNvPr id="32" name="Picture 31">
            <a:extLst>
              <a:ext uri="{FF2B5EF4-FFF2-40B4-BE49-F238E27FC236}">
                <a16:creationId xmlns:a16="http://schemas.microsoft.com/office/drawing/2014/main" id="{A83FA516-2861-8C51-F0C9-EA2E9C0E4BB4}"/>
              </a:ext>
            </a:extLst>
          </p:cNvPr>
          <p:cNvPicPr>
            <a:picLocks noChangeAspect="1"/>
          </p:cNvPicPr>
          <p:nvPr/>
        </p:nvPicPr>
        <p:blipFill>
          <a:blip r:embed="rId7"/>
          <a:stretch>
            <a:fillRect/>
          </a:stretch>
        </p:blipFill>
        <p:spPr>
          <a:xfrm>
            <a:off x="9590282" y="5393445"/>
            <a:ext cx="881704" cy="496078"/>
          </a:xfrm>
          <a:prstGeom prst="rect">
            <a:avLst/>
          </a:prstGeom>
        </p:spPr>
      </p:pic>
      <p:pic>
        <p:nvPicPr>
          <p:cNvPr id="33" name="Picture 32">
            <a:extLst>
              <a:ext uri="{FF2B5EF4-FFF2-40B4-BE49-F238E27FC236}">
                <a16:creationId xmlns:a16="http://schemas.microsoft.com/office/drawing/2014/main" id="{ADCAD27D-D4B5-EF4B-6E99-9D61C88AEF59}"/>
              </a:ext>
            </a:extLst>
          </p:cNvPr>
          <p:cNvPicPr>
            <a:picLocks noChangeAspect="1"/>
          </p:cNvPicPr>
          <p:nvPr/>
        </p:nvPicPr>
        <p:blipFill>
          <a:blip r:embed="rId8"/>
          <a:stretch>
            <a:fillRect/>
          </a:stretch>
        </p:blipFill>
        <p:spPr>
          <a:xfrm>
            <a:off x="9592546" y="5946883"/>
            <a:ext cx="879440" cy="625982"/>
          </a:xfrm>
          <a:prstGeom prst="rect">
            <a:avLst/>
          </a:prstGeom>
        </p:spPr>
      </p:pic>
      <p:pic>
        <p:nvPicPr>
          <p:cNvPr id="34" name="Picture 33">
            <a:extLst>
              <a:ext uri="{FF2B5EF4-FFF2-40B4-BE49-F238E27FC236}">
                <a16:creationId xmlns:a16="http://schemas.microsoft.com/office/drawing/2014/main" id="{7D692467-034B-1A41-D9C8-9AE040105F10}"/>
              </a:ext>
            </a:extLst>
          </p:cNvPr>
          <p:cNvPicPr>
            <a:picLocks noChangeAspect="1"/>
          </p:cNvPicPr>
          <p:nvPr/>
        </p:nvPicPr>
        <p:blipFill>
          <a:blip r:embed="rId9"/>
          <a:stretch>
            <a:fillRect/>
          </a:stretch>
        </p:blipFill>
        <p:spPr>
          <a:xfrm>
            <a:off x="9590282" y="6630225"/>
            <a:ext cx="879439" cy="496078"/>
          </a:xfrm>
          <a:prstGeom prst="rect">
            <a:avLst/>
          </a:prstGeom>
        </p:spPr>
      </p:pic>
    </p:spTree>
    <p:extLst>
      <p:ext uri="{BB962C8B-B14F-4D97-AF65-F5344CB8AC3E}">
        <p14:creationId xmlns:p14="http://schemas.microsoft.com/office/powerpoint/2010/main" val="1678743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6560"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a:ln>
                  <a:noFill/>
                </a:ln>
                <a:solidFill>
                  <a:srgbClr val="A6B13B"/>
                </a:solidFill>
                <a:effectLst/>
                <a:uLnTx/>
                <a:uFillTx/>
                <a:latin typeface="LondrinaSolid-Regular"/>
                <a:ea typeface="+mn-ea"/>
                <a:cs typeface="+mn-cs"/>
                <a:sym typeface="LondrinaSolid-Regular"/>
                <a:rtl val="0"/>
              </a:rPr>
              <a:t>Spring 1 2025</a:t>
            </a:r>
            <a:endPar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endParaRP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 Picture News 2025</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nvGraphicFramePr>
        <p:xfrm>
          <a:off x="376391" y="1144847"/>
          <a:ext cx="9966036" cy="5381401"/>
        </p:xfrm>
        <a:graphic>
          <a:graphicData uri="http://schemas.openxmlformats.org/drawingml/2006/table">
            <a:tbl>
              <a:tblPr>
                <a:tableStyleId>{5C22544A-7EE6-4342-B048-85BDC9FD1C3A}</a:tableStyleId>
              </a:tblPr>
              <a:tblGrid>
                <a:gridCol w="852617">
                  <a:extLst>
                    <a:ext uri="{9D8B030D-6E8A-4147-A177-3AD203B41FA5}">
                      <a16:colId xmlns:a16="http://schemas.microsoft.com/office/drawing/2014/main" val="3895165910"/>
                    </a:ext>
                  </a:extLst>
                </a:gridCol>
                <a:gridCol w="4603626">
                  <a:extLst>
                    <a:ext uri="{9D8B030D-6E8A-4147-A177-3AD203B41FA5}">
                      <a16:colId xmlns:a16="http://schemas.microsoft.com/office/drawing/2014/main" val="751550790"/>
                    </a:ext>
                  </a:extLst>
                </a:gridCol>
                <a:gridCol w="1576585">
                  <a:extLst>
                    <a:ext uri="{9D8B030D-6E8A-4147-A177-3AD203B41FA5}">
                      <a16:colId xmlns:a16="http://schemas.microsoft.com/office/drawing/2014/main" val="2208218514"/>
                    </a:ext>
                  </a:extLst>
                </a:gridCol>
                <a:gridCol w="891938">
                  <a:extLst>
                    <a:ext uri="{9D8B030D-6E8A-4147-A177-3AD203B41FA5}">
                      <a16:colId xmlns:a16="http://schemas.microsoft.com/office/drawing/2014/main" val="1525544867"/>
                    </a:ext>
                  </a:extLst>
                </a:gridCol>
                <a:gridCol w="1288868">
                  <a:extLst>
                    <a:ext uri="{9D8B030D-6E8A-4147-A177-3AD203B41FA5}">
                      <a16:colId xmlns:a16="http://schemas.microsoft.com/office/drawing/2014/main" val="641390802"/>
                    </a:ext>
                  </a:extLst>
                </a:gridCol>
                <a:gridCol w="752402">
                  <a:extLst>
                    <a:ext uri="{9D8B030D-6E8A-4147-A177-3AD203B41FA5}">
                      <a16:colId xmlns:a16="http://schemas.microsoft.com/office/drawing/2014/main" val="1833709463"/>
                    </a:ext>
                  </a:extLst>
                </a:gridCol>
              </a:tblGrid>
              <a:tr h="776979">
                <a:tc>
                  <a:txBody>
                    <a:bodyPr/>
                    <a:lstStyle/>
                    <a:p>
                      <a:pPr>
                        <a:lnSpc>
                          <a:spcPct val="90000"/>
                        </a:lnSpc>
                      </a:pPr>
                      <a:r>
                        <a:rPr lang="en-US" sz="12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a:solidFill>
                            <a:schemeClr val="tx1"/>
                          </a:solidFill>
                          <a:latin typeface="Londrina Solid" pitchFamily="2" charset="77"/>
                        </a:rPr>
                        <a:t>British</a:t>
                      </a:r>
                      <a:br>
                        <a:rPr lang="en-US" sz="1200" b="0">
                          <a:solidFill>
                            <a:schemeClr val="tx1"/>
                          </a:solidFill>
                          <a:latin typeface="Londrina Solid" pitchFamily="2" charset="77"/>
                        </a:rPr>
                      </a:br>
                      <a:r>
                        <a:rPr lang="en-US" sz="12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752646">
                <a:tc>
                  <a:txBody>
                    <a:bodyPr/>
                    <a:lstStyle/>
                    <a:p>
                      <a:r>
                        <a:rPr lang="en-US" sz="1000" b="1" dirty="0">
                          <a:latin typeface="ABeeZee" panose="02000000000000000000" pitchFamily="2" charset="0"/>
                        </a:rPr>
                        <a:t>6</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Birdwatch 2025 is an annual UK-wide citizen science project, held in January, in which people help gather data to support the work of scientists.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What do you know about birds?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619826">
                <a:tc>
                  <a:txBody>
                    <a:bodyPr/>
                    <a:lstStyle/>
                    <a:p>
                      <a:r>
                        <a:rPr lang="en-US" sz="1000" b="1" dirty="0">
                          <a:latin typeface="ABeeZee" panose="02000000000000000000" pitchFamily="2" charset="0"/>
                        </a:rPr>
                        <a:t>13</a:t>
                      </a:r>
                      <a:r>
                        <a:rPr lang="en-US" sz="1000" b="1" baseline="30000" dirty="0">
                          <a:latin typeface="ABeeZee" panose="02000000000000000000" pitchFamily="2" charset="0"/>
                        </a:rPr>
                        <a:t>th</a:t>
                      </a:r>
                      <a:endParaRPr lang="en-US" sz="1000" b="1" dirty="0">
                        <a:latin typeface="ABeeZee" panose="02000000000000000000" pitchFamily="2" charset="0"/>
                      </a:endParaRP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Prime Minister Keir Starmer has stated that building new homes is a 'top priority.' The government has announced changes to planning rules, aiming to make it easier to build homes in the countryside.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What do you love most about where you live?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752646">
                <a:tc>
                  <a:txBody>
                    <a:bodyPr/>
                    <a:lstStyle/>
                    <a:p>
                      <a:r>
                        <a:rPr lang="en-US" sz="1000" b="1" dirty="0">
                          <a:latin typeface="ABeeZee" panose="02000000000000000000" pitchFamily="2" charset="0"/>
                        </a:rPr>
                        <a:t>20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The UK government’s culture secretary, Lisa Nandy, has written to video-sharing platforms, such as YouTube and TikTok, asking them to actively share more educational content for children.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What do you enjoy watching or playing on a screen?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Age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619826">
                <a:tc>
                  <a:txBody>
                    <a:bodyPr/>
                    <a:lstStyle/>
                    <a:p>
                      <a:r>
                        <a:rPr lang="en-US" sz="1000" b="1" dirty="0">
                          <a:latin typeface="ABeeZee" panose="02000000000000000000" pitchFamily="2" charset="0"/>
                        </a:rPr>
                        <a:t>27</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New data has shown that 2024 was the Earth's hottest year on record, warming by 1.5°C.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What problems can the weather cause?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Race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619826">
                <a:tc>
                  <a:txBody>
                    <a:bodyPr/>
                    <a:lstStyle/>
                    <a:p>
                      <a:r>
                        <a:rPr lang="en-US" sz="1000" b="1" dirty="0">
                          <a:latin typeface="ABeeZee" panose="02000000000000000000" pitchFamily="2" charset="0"/>
                        </a:rPr>
                        <a:t>3</a:t>
                      </a:r>
                      <a:r>
                        <a:rPr lang="en-US" sz="1000" b="1" baseline="30000" dirty="0">
                          <a:latin typeface="ABeeZee" panose="02000000000000000000" pitchFamily="2" charset="0"/>
                        </a:rPr>
                        <a:t>rd</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Tennis player Emma Raducanu has revealed that she would like to meet darts champion Luke Littler after stating her respect for his recent achievement in becoming a world darts champion.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How do you become the best at a sport?</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619826">
                <a:tc>
                  <a:txBody>
                    <a:bodyPr/>
                    <a:lstStyle/>
                    <a:p>
                      <a:r>
                        <a:rPr lang="en-US" sz="1000" b="1" dirty="0">
                          <a:latin typeface="ABeeZee" panose="02000000000000000000" pitchFamily="2" charset="0"/>
                        </a:rPr>
                        <a:t>10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kern="1200" dirty="0">
                          <a:solidFill>
                            <a:schemeClr val="dk1"/>
                          </a:solidFill>
                          <a:effectLst/>
                          <a:latin typeface="ABeeZee" pitchFamily="2" charset="0"/>
                          <a:ea typeface="+mn-ea"/>
                          <a:cs typeface="+mn-cs"/>
                        </a:rPr>
                        <a:t>The Nepalese government has announced that, from September, climbers aiming for the world’s highest mountain will have to pay just over £12,000 ($15,000) during the main climbing season</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Would you like to climb a mountain?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&amp;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619826">
                <a:tc>
                  <a:txBody>
                    <a:bodyPr/>
                    <a:lstStyle/>
                    <a:p>
                      <a:r>
                        <a:rPr lang="en-US" sz="1000" b="1" dirty="0">
                          <a:latin typeface="ABeeZee" panose="02000000000000000000" pitchFamily="2" charset="0"/>
                        </a:rPr>
                        <a:t>17</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Global retail giant, Amazon, has announced its first UK drone deliveries will take place in Darlington as part of a trial.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dirty="0">
                          <a:latin typeface="ABeeZee" panose="02000000000000000000" pitchFamily="2" charset="0"/>
                        </a:rPr>
                        <a:t>What would you use a drone for?</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All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bl>
          </a:graphicData>
        </a:graphic>
      </p:graphicFrame>
      <p:pic>
        <p:nvPicPr>
          <p:cNvPr id="26" name="Picture 25">
            <a:extLst>
              <a:ext uri="{FF2B5EF4-FFF2-40B4-BE49-F238E27FC236}">
                <a16:creationId xmlns:a16="http://schemas.microsoft.com/office/drawing/2014/main" id="{D8812CF1-8A3D-50FD-92A6-104DC41941B7}"/>
              </a:ext>
            </a:extLst>
          </p:cNvPr>
          <p:cNvPicPr>
            <a:picLocks noChangeAspect="1"/>
          </p:cNvPicPr>
          <p:nvPr/>
        </p:nvPicPr>
        <p:blipFill>
          <a:blip r:embed="rId2"/>
          <a:stretch>
            <a:fillRect/>
          </a:stretch>
        </p:blipFill>
        <p:spPr>
          <a:xfrm rot="10800000" flipH="1" flipV="1">
            <a:off x="9617094" y="1954945"/>
            <a:ext cx="690532" cy="693665"/>
          </a:xfrm>
          <a:prstGeom prst="rect">
            <a:avLst/>
          </a:prstGeom>
        </p:spPr>
      </p:pic>
      <p:pic>
        <p:nvPicPr>
          <p:cNvPr id="2" name="Picture 1">
            <a:extLst>
              <a:ext uri="{FF2B5EF4-FFF2-40B4-BE49-F238E27FC236}">
                <a16:creationId xmlns:a16="http://schemas.microsoft.com/office/drawing/2014/main" id="{53F5D02C-7343-59A6-CC5C-0F32A2EC20CC}"/>
              </a:ext>
            </a:extLst>
          </p:cNvPr>
          <p:cNvPicPr>
            <a:picLocks noChangeAspect="1"/>
          </p:cNvPicPr>
          <p:nvPr/>
        </p:nvPicPr>
        <p:blipFill>
          <a:blip r:embed="rId3"/>
          <a:stretch>
            <a:fillRect/>
          </a:stretch>
        </p:blipFill>
        <p:spPr>
          <a:xfrm>
            <a:off x="9629568" y="2705614"/>
            <a:ext cx="685854" cy="567824"/>
          </a:xfrm>
          <a:prstGeom prst="rect">
            <a:avLst/>
          </a:prstGeom>
        </p:spPr>
      </p:pic>
      <p:pic>
        <p:nvPicPr>
          <p:cNvPr id="27" name="Picture 26">
            <a:extLst>
              <a:ext uri="{FF2B5EF4-FFF2-40B4-BE49-F238E27FC236}">
                <a16:creationId xmlns:a16="http://schemas.microsoft.com/office/drawing/2014/main" id="{FF5F5E5D-F60E-55EA-ACF3-CC1AB53E97DE}"/>
              </a:ext>
            </a:extLst>
          </p:cNvPr>
          <p:cNvPicPr>
            <a:picLocks noChangeAspect="1"/>
          </p:cNvPicPr>
          <p:nvPr/>
        </p:nvPicPr>
        <p:blipFill>
          <a:blip r:embed="rId4"/>
          <a:stretch>
            <a:fillRect/>
          </a:stretch>
        </p:blipFill>
        <p:spPr>
          <a:xfrm>
            <a:off x="9624890" y="3317859"/>
            <a:ext cx="685854" cy="704331"/>
          </a:xfrm>
          <a:prstGeom prst="rect">
            <a:avLst/>
          </a:prstGeom>
        </p:spPr>
      </p:pic>
      <p:pic>
        <p:nvPicPr>
          <p:cNvPr id="28" name="Picture 27">
            <a:extLst>
              <a:ext uri="{FF2B5EF4-FFF2-40B4-BE49-F238E27FC236}">
                <a16:creationId xmlns:a16="http://schemas.microsoft.com/office/drawing/2014/main" id="{E00CCE5C-77CF-172A-8707-8101EDB3FD44}"/>
              </a:ext>
            </a:extLst>
          </p:cNvPr>
          <p:cNvPicPr>
            <a:picLocks noChangeAspect="1"/>
          </p:cNvPicPr>
          <p:nvPr/>
        </p:nvPicPr>
        <p:blipFill>
          <a:blip r:embed="rId5"/>
          <a:stretch>
            <a:fillRect/>
          </a:stretch>
        </p:blipFill>
        <p:spPr>
          <a:xfrm>
            <a:off x="9614528" y="4081112"/>
            <a:ext cx="685854" cy="543039"/>
          </a:xfrm>
          <a:prstGeom prst="rect">
            <a:avLst/>
          </a:prstGeom>
        </p:spPr>
      </p:pic>
      <p:pic>
        <p:nvPicPr>
          <p:cNvPr id="25" name="Picture 24">
            <a:extLst>
              <a:ext uri="{FF2B5EF4-FFF2-40B4-BE49-F238E27FC236}">
                <a16:creationId xmlns:a16="http://schemas.microsoft.com/office/drawing/2014/main" id="{5BA3CEA5-5D16-3761-6B5C-FEB3B027C92A}"/>
              </a:ext>
            </a:extLst>
          </p:cNvPr>
          <p:cNvPicPr>
            <a:picLocks noChangeAspect="1"/>
          </p:cNvPicPr>
          <p:nvPr/>
        </p:nvPicPr>
        <p:blipFill>
          <a:blip r:embed="rId2"/>
          <a:stretch>
            <a:fillRect/>
          </a:stretch>
        </p:blipFill>
        <p:spPr>
          <a:xfrm rot="10800000" flipH="1" flipV="1">
            <a:off x="9617094" y="4699761"/>
            <a:ext cx="683288" cy="564375"/>
          </a:xfrm>
          <a:prstGeom prst="rect">
            <a:avLst/>
          </a:prstGeom>
        </p:spPr>
      </p:pic>
      <p:pic>
        <p:nvPicPr>
          <p:cNvPr id="32" name="Picture 31">
            <a:extLst>
              <a:ext uri="{FF2B5EF4-FFF2-40B4-BE49-F238E27FC236}">
                <a16:creationId xmlns:a16="http://schemas.microsoft.com/office/drawing/2014/main" id="{7AB4BE15-2CB9-9714-58CB-AF50A42A808B}"/>
              </a:ext>
            </a:extLst>
          </p:cNvPr>
          <p:cNvPicPr>
            <a:picLocks noChangeAspect="1"/>
          </p:cNvPicPr>
          <p:nvPr/>
        </p:nvPicPr>
        <p:blipFill>
          <a:blip r:embed="rId6"/>
          <a:stretch>
            <a:fillRect/>
          </a:stretch>
        </p:blipFill>
        <p:spPr>
          <a:xfrm>
            <a:off x="9624890" y="5311387"/>
            <a:ext cx="672318" cy="564375"/>
          </a:xfrm>
          <a:prstGeom prst="rect">
            <a:avLst/>
          </a:prstGeom>
        </p:spPr>
      </p:pic>
      <p:pic>
        <p:nvPicPr>
          <p:cNvPr id="31" name="Picture 30">
            <a:extLst>
              <a:ext uri="{FF2B5EF4-FFF2-40B4-BE49-F238E27FC236}">
                <a16:creationId xmlns:a16="http://schemas.microsoft.com/office/drawing/2014/main" id="{BCE9A706-750B-2F4F-4ED0-1BBAEEE3DD97}"/>
              </a:ext>
            </a:extLst>
          </p:cNvPr>
          <p:cNvPicPr>
            <a:picLocks noChangeAspect="1"/>
          </p:cNvPicPr>
          <p:nvPr/>
        </p:nvPicPr>
        <p:blipFill>
          <a:blip r:embed="rId7"/>
          <a:stretch>
            <a:fillRect/>
          </a:stretch>
        </p:blipFill>
        <p:spPr>
          <a:xfrm>
            <a:off x="9629740" y="5927515"/>
            <a:ext cx="672318" cy="564375"/>
          </a:xfrm>
          <a:prstGeom prst="rect">
            <a:avLst/>
          </a:prstGeom>
        </p:spPr>
      </p:pic>
    </p:spTree>
    <p:extLst>
      <p:ext uri="{BB962C8B-B14F-4D97-AF65-F5344CB8AC3E}">
        <p14:creationId xmlns:p14="http://schemas.microsoft.com/office/powerpoint/2010/main" val="135764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503973"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 Spring 2 2025</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323232"/>
                </a:solidFill>
                <a:effectLst/>
                <a:uLnTx/>
                <a:uFillTx/>
                <a:latin typeface="RobotoCondensed-Regular"/>
                <a:ea typeface="RobotoCondensed-Regular"/>
                <a:cs typeface="RobotoCondensed-Regular"/>
                <a:sym typeface="RobotoCondensed-Regular"/>
                <a:rtl val="0"/>
              </a:rPr>
              <a:t>© Picture News </a:t>
            </a: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2025</a:t>
            </a:r>
            <a:endParaRPr kumimoji="0" lang="en-US" sz="800" b="0" i="0" u="none" strike="noStrike" kern="1200" cap="none" spc="0" normalizeH="0" baseline="0" noProof="0">
              <a:ln>
                <a:noFill/>
              </a:ln>
              <a:solidFill>
                <a:srgbClr val="323232"/>
              </a:solidFill>
              <a:effectLst/>
              <a:uLnTx/>
              <a:uFillTx/>
              <a:latin typeface="RobotoCondensed-Regular"/>
              <a:ea typeface="RobotoCondensed-Regular"/>
              <a:cs typeface="RobotoCondensed-Regular"/>
              <a:sym typeface="RobotoCondensed-Regular"/>
              <a:rtl val="0"/>
            </a:endParaRP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nvGraphicFramePr>
        <p:xfrm>
          <a:off x="376393" y="1144847"/>
          <a:ext cx="9954527" cy="4652954"/>
        </p:xfrm>
        <a:graphic>
          <a:graphicData uri="http://schemas.openxmlformats.org/drawingml/2006/table">
            <a:tbl>
              <a:tblPr>
                <a:tableStyleId>{5C22544A-7EE6-4342-B048-85BDC9FD1C3A}</a:tableStyleId>
              </a:tblPr>
              <a:tblGrid>
                <a:gridCol w="853225">
                  <a:extLst>
                    <a:ext uri="{9D8B030D-6E8A-4147-A177-3AD203B41FA5}">
                      <a16:colId xmlns:a16="http://schemas.microsoft.com/office/drawing/2014/main" val="3895165910"/>
                    </a:ext>
                  </a:extLst>
                </a:gridCol>
                <a:gridCol w="4290110">
                  <a:extLst>
                    <a:ext uri="{9D8B030D-6E8A-4147-A177-3AD203B41FA5}">
                      <a16:colId xmlns:a16="http://schemas.microsoft.com/office/drawing/2014/main" val="751550790"/>
                    </a:ext>
                  </a:extLst>
                </a:gridCol>
                <a:gridCol w="1564878">
                  <a:extLst>
                    <a:ext uri="{9D8B030D-6E8A-4147-A177-3AD203B41FA5}">
                      <a16:colId xmlns:a16="http://schemas.microsoft.com/office/drawing/2014/main" val="2208218514"/>
                    </a:ext>
                  </a:extLst>
                </a:gridCol>
                <a:gridCol w="1139737">
                  <a:extLst>
                    <a:ext uri="{9D8B030D-6E8A-4147-A177-3AD203B41FA5}">
                      <a16:colId xmlns:a16="http://schemas.microsoft.com/office/drawing/2014/main" val="1525544867"/>
                    </a:ext>
                  </a:extLst>
                </a:gridCol>
                <a:gridCol w="1248284">
                  <a:extLst>
                    <a:ext uri="{9D8B030D-6E8A-4147-A177-3AD203B41FA5}">
                      <a16:colId xmlns:a16="http://schemas.microsoft.com/office/drawing/2014/main" val="641390802"/>
                    </a:ext>
                  </a:extLst>
                </a:gridCol>
                <a:gridCol w="858293">
                  <a:extLst>
                    <a:ext uri="{9D8B030D-6E8A-4147-A177-3AD203B41FA5}">
                      <a16:colId xmlns:a16="http://schemas.microsoft.com/office/drawing/2014/main" val="1833709463"/>
                    </a:ext>
                  </a:extLst>
                </a:gridCol>
              </a:tblGrid>
              <a:tr h="405279">
                <a:tc>
                  <a:txBody>
                    <a:bodyPr/>
                    <a:lstStyle/>
                    <a:p>
                      <a:pPr>
                        <a:lnSpc>
                          <a:spcPct val="90000"/>
                        </a:lnSpc>
                      </a:pPr>
                      <a:r>
                        <a:rPr lang="en-US" sz="12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British</a:t>
                      </a:r>
                      <a:br>
                        <a:rPr lang="en-US" sz="1200" b="0" dirty="0">
                          <a:solidFill>
                            <a:schemeClr val="tx1"/>
                          </a:solidFill>
                          <a:latin typeface="Londrina Solid" pitchFamily="2" charset="77"/>
                        </a:rPr>
                      </a:br>
                      <a:r>
                        <a:rPr lang="en-US" sz="12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24</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A girls’ football team, in York, has launched a campaign called 'Girls can have short hair – get over it'.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How does hearing kind words make us feel?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3</a:t>
                      </a:r>
                      <a:r>
                        <a:rPr lang="en-US" sz="1000" b="1" baseline="30000" dirty="0">
                          <a:latin typeface="ABeeZee" panose="02000000000000000000" pitchFamily="2" charset="0"/>
                        </a:rPr>
                        <a:t>rd</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itchFamily="2" charset="0"/>
                          <a:ea typeface="+mn-ea"/>
                          <a:cs typeface="+mn-cs"/>
                        </a:rPr>
                        <a:t>The Times newspaper recently asked young people aged between 18 and 27 (also known as ‘Gen Z’) what they thought about their lives and life in the UK.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What or who are you proud of?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a:latin typeface="ABeeZee" panose="02000000000000000000" pitchFamily="2" charset="0"/>
                        </a:rPr>
                        <a:t>Mutual Respect and Tolerance</a:t>
                      </a:r>
                    </a:p>
                    <a:p>
                      <a:endParaRPr lang="en-GB" sz="10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1000" b="1" dirty="0">
                          <a:latin typeface="ABeeZee" panose="02000000000000000000" pitchFamily="2" charset="0"/>
                        </a:rPr>
                        <a:t>10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kern="1200">
                          <a:solidFill>
                            <a:schemeClr val="dk1"/>
                          </a:solidFill>
                          <a:effectLst/>
                          <a:latin typeface="ABeeZee" pitchFamily="2" charset="0"/>
                          <a:ea typeface="+mn-ea"/>
                          <a:cs typeface="+mn-cs"/>
                        </a:rPr>
                        <a:t>The Princess of Wales has recently shared pictures drawn by herself, Prince George, Princess Charlotte, and Prince Louis of each other.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How do you have fun with your family?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Individual Liberty</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3465">
                <a:tc>
                  <a:txBody>
                    <a:bodyPr/>
                    <a:lstStyle/>
                    <a:p>
                      <a:r>
                        <a:rPr lang="en-US" sz="1000" b="1" dirty="0">
                          <a:latin typeface="ABeeZee" panose="02000000000000000000" pitchFamily="2" charset="0"/>
                        </a:rPr>
                        <a:t>17</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kern="1200">
                          <a:solidFill>
                            <a:schemeClr val="dk1"/>
                          </a:solidFill>
                          <a:effectLst/>
                          <a:latin typeface="ABeeZee" pitchFamily="2" charset="0"/>
                          <a:ea typeface="+mn-ea"/>
                          <a:cs typeface="+mn-cs"/>
                        </a:rPr>
                        <a:t>750 schools in England have been chosen to trial free daily breakfast clubs, to see whether they could work for all schools. </a:t>
                      </a:r>
                      <a:endParaRPr lang="en-GB"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What do you do every morning?</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a:latin typeface="ABeeZee" panose="02000000000000000000" pitchFamily="2" charset="0"/>
                        </a:rPr>
                        <a:t>Rule of Law</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dirty="0">
                          <a:latin typeface="ABeeZee" panose="02000000000000000000" pitchFamily="2" charset="0"/>
                        </a:rPr>
                        <a:t>24</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kern="1200">
                          <a:solidFill>
                            <a:schemeClr val="dk1"/>
                          </a:solidFill>
                          <a:effectLst/>
                          <a:latin typeface="ABeeZee" pitchFamily="2" charset="0"/>
                          <a:ea typeface="+mn-ea"/>
                          <a:cs typeface="+mn-cs"/>
                        </a:rPr>
                        <a:t>World leaders from around twenty countries are creating a group or ‘coalition’. According to UK Prime Minister, Starmer, they will work together to support Ukraine. </a:t>
                      </a:r>
                      <a:endParaRPr lang="en-US" sz="1000" b="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Why do people have meetings?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Democracy</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dirty="0">
                          <a:latin typeface="ABeeZee" panose="02000000000000000000" pitchFamily="2" charset="0"/>
                        </a:rPr>
                        <a:t>31</a:t>
                      </a:r>
                      <a:r>
                        <a:rPr lang="en-US" sz="1000" b="1" baseline="30000" dirty="0">
                          <a:latin typeface="ABeeZee" panose="02000000000000000000" pitchFamily="2" charset="0"/>
                        </a:rPr>
                        <a:t>st</a:t>
                      </a:r>
                      <a:r>
                        <a:rPr lang="en-US" sz="1000" b="1" dirty="0">
                          <a:latin typeface="ABeeZee" panose="02000000000000000000" pitchFamily="2" charset="0"/>
                        </a:rPr>
                        <a:t> </a:t>
                      </a:r>
                    </a:p>
                    <a:p>
                      <a:r>
                        <a:rPr lang="en-US" sz="10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itchFamily="2" charset="0"/>
                          <a:ea typeface="+mn-ea"/>
                          <a:cs typeface="+mn-cs"/>
                        </a:rPr>
                        <a:t>English football team, Manchester United, have announced plans to build the biggest stadium in the UK.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Would you like anything new to be built near you?</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Democracy</a:t>
                      </a:r>
                      <a:endParaRPr lang="en-GB" sz="10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01068">
                <a:tc>
                  <a:txBody>
                    <a:bodyPr/>
                    <a:lstStyle/>
                    <a:p>
                      <a:r>
                        <a:rPr lang="en-US" sz="1000" b="1">
                          <a:latin typeface="ABeeZee" panose="02000000000000000000" pitchFamily="2" charset="0"/>
                        </a:rPr>
                        <a:t>7</a:t>
                      </a:r>
                      <a:r>
                        <a:rPr lang="en-US" sz="1000" b="1" baseline="30000">
                          <a:latin typeface="ABeeZee" panose="02000000000000000000" pitchFamily="2" charset="0"/>
                        </a:rPr>
                        <a:t>th</a:t>
                      </a:r>
                      <a:r>
                        <a:rPr lang="en-US" sz="1000" b="1">
                          <a:latin typeface="ABeeZee" panose="02000000000000000000" pitchFamily="2" charset="0"/>
                        </a:rPr>
                        <a:t> </a:t>
                      </a:r>
                    </a:p>
                    <a:p>
                      <a:r>
                        <a:rPr lang="en-US" sz="1000" b="1">
                          <a:latin typeface="ABeeZee" panose="02000000000000000000" pitchFamily="2" charset="0"/>
                        </a:rPr>
                        <a:t>April</a:t>
                      </a:r>
                      <a:endParaRPr lang="en-US" sz="1000" b="1"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Ex-England football manager, Sir Gareth Southgate, says he fears young people are spending too much time gaming and online, and that they need better role models beyond social media influencers.</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dirty="0">
                          <a:latin typeface="ABeeZee" panose="02000000000000000000" pitchFamily="2" charset="0"/>
                        </a:rPr>
                        <a:t>Who are your role models?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Individual Liberty</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bl>
          </a:graphicData>
        </a:graphic>
      </p:graphicFrame>
      <p:pic>
        <p:nvPicPr>
          <p:cNvPr id="26" name="Picture 25">
            <a:extLst>
              <a:ext uri="{FF2B5EF4-FFF2-40B4-BE49-F238E27FC236}">
                <a16:creationId xmlns:a16="http://schemas.microsoft.com/office/drawing/2014/main" id="{8FF4BF42-2133-D185-C188-6C5A3BABF223}"/>
              </a:ext>
            </a:extLst>
          </p:cNvPr>
          <p:cNvPicPr>
            <a:picLocks noChangeAspect="1"/>
          </p:cNvPicPr>
          <p:nvPr/>
        </p:nvPicPr>
        <p:blipFill>
          <a:blip r:embed="rId2"/>
          <a:stretch>
            <a:fillRect/>
          </a:stretch>
        </p:blipFill>
        <p:spPr>
          <a:xfrm>
            <a:off x="9516952" y="1656369"/>
            <a:ext cx="759872" cy="498146"/>
          </a:xfrm>
          <a:prstGeom prst="rect">
            <a:avLst/>
          </a:prstGeom>
        </p:spPr>
      </p:pic>
      <p:pic>
        <p:nvPicPr>
          <p:cNvPr id="25" name="Picture 24">
            <a:extLst>
              <a:ext uri="{FF2B5EF4-FFF2-40B4-BE49-F238E27FC236}">
                <a16:creationId xmlns:a16="http://schemas.microsoft.com/office/drawing/2014/main" id="{168B555F-AC34-EC48-E3D1-F206B2DD115E}"/>
              </a:ext>
            </a:extLst>
          </p:cNvPr>
          <p:cNvPicPr>
            <a:picLocks noChangeAspect="1"/>
          </p:cNvPicPr>
          <p:nvPr/>
        </p:nvPicPr>
        <p:blipFill>
          <a:blip r:embed="rId3"/>
          <a:stretch>
            <a:fillRect/>
          </a:stretch>
        </p:blipFill>
        <p:spPr>
          <a:xfrm>
            <a:off x="9520584" y="2207878"/>
            <a:ext cx="759872" cy="498146"/>
          </a:xfrm>
          <a:prstGeom prst="rect">
            <a:avLst/>
          </a:prstGeom>
        </p:spPr>
      </p:pic>
      <p:pic>
        <p:nvPicPr>
          <p:cNvPr id="27" name="Picture 26">
            <a:extLst>
              <a:ext uri="{FF2B5EF4-FFF2-40B4-BE49-F238E27FC236}">
                <a16:creationId xmlns:a16="http://schemas.microsoft.com/office/drawing/2014/main" id="{7D67B301-07C0-A43E-B1CF-09A8CA019EE4}"/>
              </a:ext>
            </a:extLst>
          </p:cNvPr>
          <p:cNvPicPr>
            <a:picLocks noChangeAspect="1"/>
          </p:cNvPicPr>
          <p:nvPr/>
        </p:nvPicPr>
        <p:blipFill>
          <a:blip r:embed="rId4"/>
          <a:stretch>
            <a:fillRect/>
          </a:stretch>
        </p:blipFill>
        <p:spPr>
          <a:xfrm>
            <a:off x="9520584" y="2779574"/>
            <a:ext cx="759872" cy="607129"/>
          </a:xfrm>
          <a:prstGeom prst="rect">
            <a:avLst/>
          </a:prstGeom>
        </p:spPr>
      </p:pic>
      <p:pic>
        <p:nvPicPr>
          <p:cNvPr id="2" name="Picture 1">
            <a:extLst>
              <a:ext uri="{FF2B5EF4-FFF2-40B4-BE49-F238E27FC236}">
                <a16:creationId xmlns:a16="http://schemas.microsoft.com/office/drawing/2014/main" id="{9F62BD5F-E2D0-14AA-D39A-F649C24FE753}"/>
              </a:ext>
            </a:extLst>
          </p:cNvPr>
          <p:cNvPicPr>
            <a:picLocks noChangeAspect="1"/>
          </p:cNvPicPr>
          <p:nvPr/>
        </p:nvPicPr>
        <p:blipFill>
          <a:blip r:embed="rId5"/>
          <a:stretch>
            <a:fillRect/>
          </a:stretch>
        </p:blipFill>
        <p:spPr>
          <a:xfrm>
            <a:off x="9512270" y="3460253"/>
            <a:ext cx="759872" cy="482073"/>
          </a:xfrm>
          <a:prstGeom prst="rect">
            <a:avLst/>
          </a:prstGeom>
        </p:spPr>
      </p:pic>
      <p:pic>
        <p:nvPicPr>
          <p:cNvPr id="31" name="Picture 30">
            <a:extLst>
              <a:ext uri="{FF2B5EF4-FFF2-40B4-BE49-F238E27FC236}">
                <a16:creationId xmlns:a16="http://schemas.microsoft.com/office/drawing/2014/main" id="{8EED124D-219B-812C-0633-30FB1E7E373F}"/>
              </a:ext>
            </a:extLst>
          </p:cNvPr>
          <p:cNvPicPr>
            <a:picLocks noChangeAspect="1"/>
          </p:cNvPicPr>
          <p:nvPr/>
        </p:nvPicPr>
        <p:blipFill>
          <a:blip r:embed="rId6"/>
          <a:stretch>
            <a:fillRect/>
          </a:stretch>
        </p:blipFill>
        <p:spPr>
          <a:xfrm>
            <a:off x="9512270" y="4008673"/>
            <a:ext cx="759872" cy="482073"/>
          </a:xfrm>
          <a:prstGeom prst="rect">
            <a:avLst/>
          </a:prstGeom>
        </p:spPr>
      </p:pic>
      <p:pic>
        <p:nvPicPr>
          <p:cNvPr id="32" name="Picture 31">
            <a:extLst>
              <a:ext uri="{FF2B5EF4-FFF2-40B4-BE49-F238E27FC236}">
                <a16:creationId xmlns:a16="http://schemas.microsoft.com/office/drawing/2014/main" id="{F9EA3D9A-F791-17E7-7DCB-4B96FF58418B}"/>
              </a:ext>
            </a:extLst>
          </p:cNvPr>
          <p:cNvPicPr>
            <a:picLocks noChangeAspect="1"/>
          </p:cNvPicPr>
          <p:nvPr/>
        </p:nvPicPr>
        <p:blipFill>
          <a:blip r:embed="rId7"/>
          <a:stretch>
            <a:fillRect/>
          </a:stretch>
        </p:blipFill>
        <p:spPr>
          <a:xfrm>
            <a:off x="9520910" y="4569681"/>
            <a:ext cx="759872" cy="498146"/>
          </a:xfrm>
          <a:prstGeom prst="rect">
            <a:avLst/>
          </a:prstGeom>
        </p:spPr>
      </p:pic>
      <p:pic>
        <p:nvPicPr>
          <p:cNvPr id="33" name="Picture 32">
            <a:extLst>
              <a:ext uri="{FF2B5EF4-FFF2-40B4-BE49-F238E27FC236}">
                <a16:creationId xmlns:a16="http://schemas.microsoft.com/office/drawing/2014/main" id="{B2B6275F-CE96-4644-C3B7-68A5D5831B0D}"/>
              </a:ext>
            </a:extLst>
          </p:cNvPr>
          <p:cNvPicPr>
            <a:picLocks noChangeAspect="1"/>
          </p:cNvPicPr>
          <p:nvPr/>
        </p:nvPicPr>
        <p:blipFill>
          <a:blip r:embed="rId8"/>
          <a:stretch>
            <a:fillRect/>
          </a:stretch>
        </p:blipFill>
        <p:spPr>
          <a:xfrm>
            <a:off x="9520584" y="5128036"/>
            <a:ext cx="747456" cy="632684"/>
          </a:xfrm>
          <a:prstGeom prst="rect">
            <a:avLst/>
          </a:prstGeom>
        </p:spPr>
      </p:pic>
    </p:spTree>
    <p:extLst>
      <p:ext uri="{BB962C8B-B14F-4D97-AF65-F5344CB8AC3E}">
        <p14:creationId xmlns:p14="http://schemas.microsoft.com/office/powerpoint/2010/main" val="1532401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09CE4-F6EF-2541-66A7-D1718588B086}"/>
            </a:ext>
          </a:extLst>
        </p:cNvPr>
        <p:cNvGrpSpPr/>
        <p:nvPr/>
      </p:nvGrpSpPr>
      <p:grpSpPr>
        <a:xfrm>
          <a:off x="0" y="0"/>
          <a:ext cx="0" cy="0"/>
          <a:chOff x="0" y="0"/>
          <a:chExt cx="0" cy="0"/>
        </a:xfrm>
      </p:grpSpPr>
      <p:sp>
        <p:nvSpPr>
          <p:cNvPr id="29" name="TextBox 28">
            <a:extLst>
              <a:ext uri="{FF2B5EF4-FFF2-40B4-BE49-F238E27FC236}">
                <a16:creationId xmlns:a16="http://schemas.microsoft.com/office/drawing/2014/main" id="{E0D38B69-7C17-9132-B4EC-D9E7624EFD7B}"/>
              </a:ext>
            </a:extLst>
          </p:cNvPr>
          <p:cNvSpPr txBox="1"/>
          <p:nvPr/>
        </p:nvSpPr>
        <p:spPr>
          <a:xfrm>
            <a:off x="378676" y="311172"/>
            <a:ext cx="4954946"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Summer 1 Early Years 2025</a:t>
            </a:r>
          </a:p>
        </p:txBody>
      </p:sp>
      <p:sp>
        <p:nvSpPr>
          <p:cNvPr id="37" name="TextBox 36">
            <a:extLst>
              <a:ext uri="{FF2B5EF4-FFF2-40B4-BE49-F238E27FC236}">
                <a16:creationId xmlns:a16="http://schemas.microsoft.com/office/drawing/2014/main" id="{0814FE7C-1D9B-8579-074B-4E5AD28A299C}"/>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 Picture News 2025</a:t>
            </a:r>
          </a:p>
        </p:txBody>
      </p:sp>
      <p:grpSp>
        <p:nvGrpSpPr>
          <p:cNvPr id="57" name="Group 56">
            <a:extLst>
              <a:ext uri="{FF2B5EF4-FFF2-40B4-BE49-F238E27FC236}">
                <a16:creationId xmlns:a16="http://schemas.microsoft.com/office/drawing/2014/main" id="{D09D61B0-ACEC-4DF0-8CB0-FADE578FE28C}"/>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8C4B2F39-CDC9-E25B-7EAE-365BE468559D}"/>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CE723396-50B4-7405-802F-8F91AA5C0752}"/>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EA5C66FC-5E54-0EC3-12E9-82AD514D943E}"/>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61A8F60F-D9BA-DD95-34F7-DB16A5D10015}"/>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6E49FDBE-9FCA-0A32-5005-1E1A1CA28ACA}"/>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47C2B9F-3035-B798-536D-DE6DF6AEF3F5}"/>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DFCE4C11-B174-B170-8616-2A797B4A76F3}"/>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F47760EF-7AFA-8FC5-7010-85925F4834F4}"/>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56801296-B525-A11D-8AA1-1E9FCB3A6F1D}"/>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A1E1EE53-87DB-AB75-9B20-332982B9146F}"/>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64E48715-6255-ADE4-8C65-79813B7385FE}"/>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6078377D-190A-9E4A-0F0F-BEDD4B931C67}"/>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AF3F2001-31C2-7EA7-ABDD-926FCAF71B35}"/>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97518904-ED95-DA90-89AA-369C1F27EB50}"/>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846C34DF-835C-5C46-1EFC-7AB3EF58D48A}"/>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C23F6C15-95C3-D060-4A25-7A064D1E0941}"/>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1C738E0-CC0B-8370-D993-74FA9F350631}"/>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7BC53947-4974-F526-0057-4D1BB4739223}"/>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C73F7E9E-F799-61E0-FC1A-F3A2B5998A7F}"/>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0C6FBBB2-E31F-29E3-BFC6-F268354BC4CC}"/>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61833473-19BD-3FC8-11AA-9C8219A78AA9}"/>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C31E06F4-90D0-EE12-2B78-9D49E9D3904B}"/>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ABC05078-31E1-4DFA-31BB-0138B1840B71}"/>
              </a:ext>
            </a:extLst>
          </p:cNvPr>
          <p:cNvGraphicFramePr>
            <a:graphicFrameLocks noGrp="1"/>
          </p:cNvGraphicFramePr>
          <p:nvPr/>
        </p:nvGraphicFramePr>
        <p:xfrm>
          <a:off x="376392" y="1144847"/>
          <a:ext cx="10055311" cy="4231409"/>
        </p:xfrm>
        <a:graphic>
          <a:graphicData uri="http://schemas.openxmlformats.org/drawingml/2006/table">
            <a:tbl>
              <a:tblPr>
                <a:tableStyleId>{5C22544A-7EE6-4342-B048-85BDC9FD1C3A}</a:tableStyleId>
              </a:tblPr>
              <a:tblGrid>
                <a:gridCol w="825025">
                  <a:extLst>
                    <a:ext uri="{9D8B030D-6E8A-4147-A177-3AD203B41FA5}">
                      <a16:colId xmlns:a16="http://schemas.microsoft.com/office/drawing/2014/main" val="3895165910"/>
                    </a:ext>
                  </a:extLst>
                </a:gridCol>
                <a:gridCol w="4299576">
                  <a:extLst>
                    <a:ext uri="{9D8B030D-6E8A-4147-A177-3AD203B41FA5}">
                      <a16:colId xmlns:a16="http://schemas.microsoft.com/office/drawing/2014/main" val="751550790"/>
                    </a:ext>
                  </a:extLst>
                </a:gridCol>
                <a:gridCol w="1680632">
                  <a:extLst>
                    <a:ext uri="{9D8B030D-6E8A-4147-A177-3AD203B41FA5}">
                      <a16:colId xmlns:a16="http://schemas.microsoft.com/office/drawing/2014/main" val="2208218514"/>
                    </a:ext>
                  </a:extLst>
                </a:gridCol>
                <a:gridCol w="1023599">
                  <a:extLst>
                    <a:ext uri="{9D8B030D-6E8A-4147-A177-3AD203B41FA5}">
                      <a16:colId xmlns:a16="http://schemas.microsoft.com/office/drawing/2014/main" val="1525544867"/>
                    </a:ext>
                  </a:extLst>
                </a:gridCol>
                <a:gridCol w="1356280">
                  <a:extLst>
                    <a:ext uri="{9D8B030D-6E8A-4147-A177-3AD203B41FA5}">
                      <a16:colId xmlns:a16="http://schemas.microsoft.com/office/drawing/2014/main" val="641390802"/>
                    </a:ext>
                  </a:extLst>
                </a:gridCol>
                <a:gridCol w="870199">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British</a:t>
                      </a:r>
                      <a:br>
                        <a:rPr lang="en-US" sz="1300" b="0" dirty="0">
                          <a:solidFill>
                            <a:schemeClr val="tx1"/>
                          </a:solidFill>
                          <a:latin typeface="Londrina Solid" pitchFamily="2" charset="77"/>
                        </a:rPr>
                      </a:br>
                      <a:r>
                        <a:rPr lang="en-US" sz="13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200" b="1" dirty="0">
                          <a:latin typeface="ABeeZee" panose="02000000000000000000" pitchFamily="2" charset="0"/>
                        </a:rPr>
                        <a:t>21</a:t>
                      </a:r>
                      <a:r>
                        <a:rPr lang="en-US" sz="1200" b="1" baseline="30000" dirty="0">
                          <a:latin typeface="ABeeZee" panose="02000000000000000000" pitchFamily="2" charset="0"/>
                        </a:rPr>
                        <a:t>st</a:t>
                      </a:r>
                      <a:r>
                        <a:rPr lang="en-US" sz="1200" b="1" dirty="0">
                          <a:latin typeface="ABeeZee" panose="02000000000000000000" pitchFamily="2" charset="0"/>
                        </a:rPr>
                        <a:t> </a:t>
                      </a:r>
                    </a:p>
                    <a:p>
                      <a:r>
                        <a:rPr lang="en-US" sz="1200" b="1" dirty="0">
                          <a:latin typeface="ABeeZee" panose="02000000000000000000" pitchFamily="2" charset="0"/>
                        </a:rPr>
                        <a:t>April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Singer, Ed Sheeran, has written a letter to UK Prime Minister, Sir Keir Starmer, asking for more money to support music education in schools. </a:t>
                      </a:r>
                    </a:p>
                    <a:p>
                      <a:pPr marL="0" marR="0" lvl="0" indent="0" algn="l" defTabSz="1007943" rtl="0" eaLnBrk="1" fontAlgn="auto" latinLnBrk="0" hangingPunct="1">
                        <a:lnSpc>
                          <a:spcPct val="100000"/>
                        </a:lnSpc>
                        <a:spcBef>
                          <a:spcPts val="0"/>
                        </a:spcBef>
                        <a:spcAft>
                          <a:spcPts val="0"/>
                        </a:spcAft>
                        <a:buClrTx/>
                        <a:buSzTx/>
                        <a:buFontTx/>
                        <a:buNone/>
                        <a:tabLst/>
                        <a:defRPr/>
                      </a:pPr>
                      <a:endParaRPr lang="en-GB" sz="1100" b="0" kern="1200" dirty="0">
                        <a:solidFill>
                          <a:schemeClr val="dk1"/>
                        </a:solidFill>
                        <a:effectLst/>
                        <a:latin typeface="ABeeZee"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What do you love most about music?</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1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1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200" b="1" dirty="0">
                          <a:latin typeface="ABeeZee" panose="02000000000000000000" pitchFamily="2" charset="0"/>
                        </a:rPr>
                        <a:t>28</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April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100" b="0" kern="1200" dirty="0">
                          <a:solidFill>
                            <a:schemeClr val="dk1"/>
                          </a:solidFill>
                          <a:effectLst/>
                          <a:latin typeface="ABeeZee" pitchFamily="2" charset="0"/>
                          <a:ea typeface="+mn-ea"/>
                          <a:cs typeface="+mn-cs"/>
                        </a:rPr>
                        <a:t>Workers in Birmingham have been on strike (choosing not to work) since January because they don’t think the way they are being treated, or their pay, is fair. </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How do you help to keep places clean and tidy?</a:t>
                      </a:r>
                    </a:p>
                    <a:p>
                      <a:pPr marL="0" marR="0" lvl="0" indent="0" algn="l" defTabSz="1007943" rtl="0" eaLnBrk="1" fontAlgn="auto" latinLnBrk="0" hangingPunct="1">
                        <a:lnSpc>
                          <a:spcPct val="100000"/>
                        </a:lnSpc>
                        <a:spcBef>
                          <a:spcPts val="0"/>
                        </a:spcBef>
                        <a:spcAft>
                          <a:spcPts val="0"/>
                        </a:spcAft>
                        <a:buClrTx/>
                        <a:buSzTx/>
                        <a:buFontTx/>
                        <a:buNone/>
                        <a:tabLst/>
                        <a:defRPr/>
                      </a:pP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100" b="0" kern="1200" dirty="0">
                          <a:solidFill>
                            <a:schemeClr val="dk1"/>
                          </a:solidFill>
                          <a:effectLst/>
                          <a:latin typeface="ABeeZee" panose="02000000000000000000" pitchFamily="2" charset="0"/>
                          <a:ea typeface="+mn-ea"/>
                          <a:cs typeface="+mn-cs"/>
                        </a:rPr>
                        <a:t>Mutual Respect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1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1200" b="1" dirty="0">
                          <a:latin typeface="ABeeZee" panose="02000000000000000000" pitchFamily="2" charset="0"/>
                        </a:rPr>
                        <a:t>5</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ABeeZee" pitchFamily="2" charset="0"/>
                          <a:ea typeface="+mn-ea"/>
                          <a:cs typeface="+mn-cs"/>
                        </a:rPr>
                        <a:t>The government has recently announced that a new theme park will be built in the UK, which is due to open in 2031.</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What do you like or dislike about theme parks?</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1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100" b="0" dirty="0">
                          <a:latin typeface="ABeeZee" panose="02000000000000000000" pitchFamily="2" charset="0"/>
                        </a:rPr>
                        <a:t>Disability</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3465">
                <a:tc>
                  <a:txBody>
                    <a:bodyPr/>
                    <a:lstStyle/>
                    <a:p>
                      <a:r>
                        <a:rPr lang="en-US" sz="1200" b="1" dirty="0">
                          <a:latin typeface="ABeeZee" panose="02000000000000000000" pitchFamily="2" charset="0"/>
                        </a:rPr>
                        <a:t>12</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100" kern="1200" dirty="0">
                          <a:solidFill>
                            <a:schemeClr val="dk1"/>
                          </a:solidFill>
                          <a:effectLst/>
                          <a:latin typeface="ABeeZee" pitchFamily="2" charset="0"/>
                          <a:ea typeface="+mn-ea"/>
                          <a:cs typeface="+mn-cs"/>
                        </a:rPr>
                        <a:t>Three teenagers from Indore, India — Dhruv Chaudhary, Mithran </a:t>
                      </a:r>
                      <a:r>
                        <a:rPr lang="en-GB" sz="1100" kern="1200" dirty="0" err="1">
                          <a:solidFill>
                            <a:schemeClr val="dk1"/>
                          </a:solidFill>
                          <a:effectLst/>
                          <a:latin typeface="ABeeZee" pitchFamily="2" charset="0"/>
                          <a:ea typeface="+mn-ea"/>
                          <a:cs typeface="+mn-cs"/>
                        </a:rPr>
                        <a:t>Ladhania</a:t>
                      </a:r>
                      <a:r>
                        <a:rPr lang="en-GB" sz="1100" kern="1200" dirty="0">
                          <a:solidFill>
                            <a:schemeClr val="dk1"/>
                          </a:solidFill>
                          <a:effectLst/>
                          <a:latin typeface="ABeeZee" pitchFamily="2" charset="0"/>
                          <a:ea typeface="+mn-ea"/>
                          <a:cs typeface="+mn-cs"/>
                        </a:rPr>
                        <a:t>, and Mridul Jain have created a salt-powered fridge. </a:t>
                      </a:r>
                      <a:endParaRPr lang="en-GB"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100" b="0" dirty="0">
                          <a:latin typeface="ABeeZee" panose="02000000000000000000" pitchFamily="2" charset="0"/>
                        </a:rPr>
                        <a:t>What could we invent to make the world a better place?</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100" b="0">
                          <a:latin typeface="ABeeZee" panose="02000000000000000000" pitchFamily="2" charset="0"/>
                        </a:rPr>
                        <a:t>Mutual Respect and Tolerance</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1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200" b="1" dirty="0">
                          <a:latin typeface="ABeeZee" panose="02000000000000000000" pitchFamily="2" charset="0"/>
                        </a:rPr>
                        <a:t>19</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100" kern="1200" dirty="0">
                          <a:solidFill>
                            <a:schemeClr val="dk1"/>
                          </a:solidFill>
                          <a:effectLst/>
                          <a:latin typeface="ABeeZee" pitchFamily="2" charset="0"/>
                          <a:ea typeface="+mn-ea"/>
                          <a:cs typeface="+mn-cs"/>
                        </a:rPr>
                        <a:t>A vehicle once used by Pope Francis to wave and greet people—called a popemobile—is being turned into a mobile health clinic for children in Gaza. </a:t>
                      </a: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ABeeZee" pitchFamily="2" charset="0"/>
                          <a:ea typeface="+mn-ea"/>
                          <a:cs typeface="+mn-cs"/>
                        </a:rPr>
                        <a:t>Should we give things away we don't need?</a:t>
                      </a:r>
                    </a:p>
                    <a:p>
                      <a:pPr marL="0" marR="0" lvl="0" indent="0" algn="l" defTabSz="1007943" rtl="0" eaLnBrk="1" fontAlgn="auto" latinLnBrk="0" hangingPunct="1">
                        <a:lnSpc>
                          <a:spcPct val="100000"/>
                        </a:lnSpc>
                        <a:spcBef>
                          <a:spcPts val="0"/>
                        </a:spcBef>
                        <a:spcAft>
                          <a:spcPts val="0"/>
                        </a:spcAft>
                        <a:buClrTx/>
                        <a:buSzTx/>
                        <a:buFontTx/>
                        <a:buNone/>
                        <a:tabLst/>
                        <a:defRPr/>
                      </a:pPr>
                      <a:endParaRPr lang="en-GB" sz="1100" b="0" kern="1200" dirty="0">
                        <a:solidFill>
                          <a:schemeClr val="dk1"/>
                        </a:solidFill>
                        <a:effectLst/>
                        <a:latin typeface="ABeeZee" pitchFamily="2" charset="0"/>
                        <a:ea typeface="+mn-ea"/>
                        <a:cs typeface="+mn-cs"/>
                      </a:endParaRPr>
                    </a:p>
                    <a:p>
                      <a:pPr marL="0" marR="0" lvl="0" indent="0" algn="l" defTabSz="1007943" rtl="0" eaLnBrk="1" fontAlgn="auto" latinLnBrk="0" hangingPunct="1">
                        <a:lnSpc>
                          <a:spcPct val="100000"/>
                        </a:lnSpc>
                        <a:spcBef>
                          <a:spcPts val="0"/>
                        </a:spcBef>
                        <a:spcAft>
                          <a:spcPts val="0"/>
                        </a:spcAft>
                        <a:buClrTx/>
                        <a:buSzTx/>
                        <a:buFontTx/>
                        <a:buNone/>
                        <a:tabLst/>
                        <a:defRPr/>
                      </a:pPr>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1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100" b="0" dirty="0">
                          <a:latin typeface="ABeeZee" panose="02000000000000000000" pitchFamily="2" charset="0"/>
                        </a:rPr>
                        <a:t>Religion or Belief</a:t>
                      </a:r>
                    </a:p>
                    <a:p>
                      <a:endParaRPr lang="en-US" sz="11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bl>
          </a:graphicData>
        </a:graphic>
      </p:graphicFrame>
      <p:pic>
        <p:nvPicPr>
          <p:cNvPr id="26" name="Picture 25">
            <a:extLst>
              <a:ext uri="{FF2B5EF4-FFF2-40B4-BE49-F238E27FC236}">
                <a16:creationId xmlns:a16="http://schemas.microsoft.com/office/drawing/2014/main" id="{9128A1D3-7518-372A-83B2-148511B49A4F}"/>
              </a:ext>
            </a:extLst>
          </p:cNvPr>
          <p:cNvPicPr>
            <a:picLocks noChangeAspect="1"/>
          </p:cNvPicPr>
          <p:nvPr/>
        </p:nvPicPr>
        <p:blipFill>
          <a:blip r:embed="rId2"/>
          <a:stretch>
            <a:fillRect/>
          </a:stretch>
        </p:blipFill>
        <p:spPr>
          <a:xfrm>
            <a:off x="9602459" y="1680286"/>
            <a:ext cx="784294" cy="692998"/>
          </a:xfrm>
          <a:prstGeom prst="rect">
            <a:avLst/>
          </a:prstGeom>
        </p:spPr>
      </p:pic>
      <p:pic>
        <p:nvPicPr>
          <p:cNvPr id="25" name="Picture 24">
            <a:extLst>
              <a:ext uri="{FF2B5EF4-FFF2-40B4-BE49-F238E27FC236}">
                <a16:creationId xmlns:a16="http://schemas.microsoft.com/office/drawing/2014/main" id="{D1BC0887-AB17-D4B5-72D6-A6D04FDC4BD4}"/>
              </a:ext>
            </a:extLst>
          </p:cNvPr>
          <p:cNvPicPr>
            <a:picLocks noChangeAspect="1"/>
          </p:cNvPicPr>
          <p:nvPr/>
        </p:nvPicPr>
        <p:blipFill>
          <a:blip r:embed="rId3"/>
          <a:stretch>
            <a:fillRect/>
          </a:stretch>
        </p:blipFill>
        <p:spPr>
          <a:xfrm>
            <a:off x="9599659" y="2436014"/>
            <a:ext cx="784293" cy="692998"/>
          </a:xfrm>
          <a:prstGeom prst="rect">
            <a:avLst/>
          </a:prstGeom>
        </p:spPr>
      </p:pic>
      <p:pic>
        <p:nvPicPr>
          <p:cNvPr id="27" name="Picture 26">
            <a:extLst>
              <a:ext uri="{FF2B5EF4-FFF2-40B4-BE49-F238E27FC236}">
                <a16:creationId xmlns:a16="http://schemas.microsoft.com/office/drawing/2014/main" id="{ABFA7BF5-7664-AD73-C0A1-B55144D056DF}"/>
              </a:ext>
            </a:extLst>
          </p:cNvPr>
          <p:cNvPicPr>
            <a:picLocks noChangeAspect="1"/>
          </p:cNvPicPr>
          <p:nvPr/>
        </p:nvPicPr>
        <p:blipFill>
          <a:blip r:embed="rId4"/>
          <a:stretch>
            <a:fillRect/>
          </a:stretch>
        </p:blipFill>
        <p:spPr>
          <a:xfrm>
            <a:off x="9598569" y="3200872"/>
            <a:ext cx="784293" cy="624835"/>
          </a:xfrm>
          <a:prstGeom prst="rect">
            <a:avLst/>
          </a:prstGeom>
        </p:spPr>
      </p:pic>
      <p:pic>
        <p:nvPicPr>
          <p:cNvPr id="28" name="Picture 27">
            <a:extLst>
              <a:ext uri="{FF2B5EF4-FFF2-40B4-BE49-F238E27FC236}">
                <a16:creationId xmlns:a16="http://schemas.microsoft.com/office/drawing/2014/main" id="{3F6DAAA6-3B12-A4A0-AC07-F8DD639E3676}"/>
              </a:ext>
            </a:extLst>
          </p:cNvPr>
          <p:cNvPicPr>
            <a:picLocks noChangeAspect="1"/>
          </p:cNvPicPr>
          <p:nvPr/>
        </p:nvPicPr>
        <p:blipFill>
          <a:blip r:embed="rId5"/>
          <a:stretch>
            <a:fillRect/>
          </a:stretch>
        </p:blipFill>
        <p:spPr>
          <a:xfrm>
            <a:off x="9598569" y="3897567"/>
            <a:ext cx="784293" cy="678589"/>
          </a:xfrm>
          <a:prstGeom prst="rect">
            <a:avLst/>
          </a:prstGeom>
        </p:spPr>
      </p:pic>
      <p:pic>
        <p:nvPicPr>
          <p:cNvPr id="31" name="Picture 30">
            <a:extLst>
              <a:ext uri="{FF2B5EF4-FFF2-40B4-BE49-F238E27FC236}">
                <a16:creationId xmlns:a16="http://schemas.microsoft.com/office/drawing/2014/main" id="{9FA4CF55-16AF-3DF0-A34C-C52FD76DC54F}"/>
              </a:ext>
            </a:extLst>
          </p:cNvPr>
          <p:cNvPicPr>
            <a:picLocks noChangeAspect="1"/>
          </p:cNvPicPr>
          <p:nvPr/>
        </p:nvPicPr>
        <p:blipFill>
          <a:blip r:embed="rId6"/>
          <a:stretch>
            <a:fillRect/>
          </a:stretch>
        </p:blipFill>
        <p:spPr>
          <a:xfrm>
            <a:off x="9601226" y="4658179"/>
            <a:ext cx="781635" cy="678589"/>
          </a:xfrm>
          <a:prstGeom prst="rect">
            <a:avLst/>
          </a:prstGeom>
        </p:spPr>
      </p:pic>
    </p:spTree>
    <p:extLst>
      <p:ext uri="{BB962C8B-B14F-4D97-AF65-F5344CB8AC3E}">
        <p14:creationId xmlns:p14="http://schemas.microsoft.com/office/powerpoint/2010/main" val="1233235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5081006"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Early Years Summer 2 2025</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323232"/>
                </a:solidFill>
                <a:effectLst/>
                <a:uLnTx/>
                <a:uFillTx/>
                <a:latin typeface="RobotoCondensed-Regular"/>
                <a:ea typeface="RobotoCondensed-Regular"/>
                <a:cs typeface="RobotoCondensed-Regular"/>
                <a:sym typeface="RobotoCondensed-Regular"/>
                <a:rtl val="0"/>
              </a:rPr>
              <a:t>© Picture News 2025</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nvGraphicFramePr>
        <p:xfrm>
          <a:off x="182880" y="992447"/>
          <a:ext cx="10277543" cy="5629838"/>
        </p:xfrm>
        <a:graphic>
          <a:graphicData uri="http://schemas.openxmlformats.org/drawingml/2006/table">
            <a:tbl>
              <a:tblPr>
                <a:tableStyleId>{5C22544A-7EE6-4342-B048-85BDC9FD1C3A}</a:tableStyleId>
              </a:tblPr>
              <a:tblGrid>
                <a:gridCol w="875331">
                  <a:extLst>
                    <a:ext uri="{9D8B030D-6E8A-4147-A177-3AD203B41FA5}">
                      <a16:colId xmlns:a16="http://schemas.microsoft.com/office/drawing/2014/main" val="3895165910"/>
                    </a:ext>
                  </a:extLst>
                </a:gridCol>
                <a:gridCol w="4037705">
                  <a:extLst>
                    <a:ext uri="{9D8B030D-6E8A-4147-A177-3AD203B41FA5}">
                      <a16:colId xmlns:a16="http://schemas.microsoft.com/office/drawing/2014/main" val="751550790"/>
                    </a:ext>
                  </a:extLst>
                </a:gridCol>
                <a:gridCol w="1735190">
                  <a:extLst>
                    <a:ext uri="{9D8B030D-6E8A-4147-A177-3AD203B41FA5}">
                      <a16:colId xmlns:a16="http://schemas.microsoft.com/office/drawing/2014/main" val="2208218514"/>
                    </a:ext>
                  </a:extLst>
                </a:gridCol>
                <a:gridCol w="1473798">
                  <a:extLst>
                    <a:ext uri="{9D8B030D-6E8A-4147-A177-3AD203B41FA5}">
                      <a16:colId xmlns:a16="http://schemas.microsoft.com/office/drawing/2014/main" val="1525544867"/>
                    </a:ext>
                  </a:extLst>
                </a:gridCol>
                <a:gridCol w="1232259">
                  <a:extLst>
                    <a:ext uri="{9D8B030D-6E8A-4147-A177-3AD203B41FA5}">
                      <a16:colId xmlns:a16="http://schemas.microsoft.com/office/drawing/2014/main" val="641390802"/>
                    </a:ext>
                  </a:extLst>
                </a:gridCol>
                <a:gridCol w="923260">
                  <a:extLst>
                    <a:ext uri="{9D8B030D-6E8A-4147-A177-3AD203B41FA5}">
                      <a16:colId xmlns:a16="http://schemas.microsoft.com/office/drawing/2014/main" val="1833709463"/>
                    </a:ext>
                  </a:extLst>
                </a:gridCol>
              </a:tblGrid>
              <a:tr h="405279">
                <a:tc>
                  <a:txBody>
                    <a:bodyPr/>
                    <a:lstStyle/>
                    <a:p>
                      <a:pPr>
                        <a:lnSpc>
                          <a:spcPct val="90000"/>
                        </a:lnSpc>
                      </a:pPr>
                      <a:r>
                        <a:rPr lang="en-US" sz="10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British</a:t>
                      </a:r>
                      <a:br>
                        <a:rPr lang="en-US" sz="1200" b="0" dirty="0">
                          <a:solidFill>
                            <a:schemeClr val="tx1"/>
                          </a:solidFill>
                          <a:latin typeface="Londrina Solid" pitchFamily="2" charset="77"/>
                        </a:rPr>
                      </a:br>
                      <a:r>
                        <a:rPr lang="en-US" sz="12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2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2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26</a:t>
                      </a:r>
                      <a:r>
                        <a:rPr lang="en-US" sz="1000" b="1" baseline="30000" dirty="0">
                          <a:latin typeface="ABeeZee" panose="02000000000000000000" pitchFamily="2" charset="0"/>
                        </a:rPr>
                        <a:t>th</a:t>
                      </a:r>
                      <a:r>
                        <a:rPr lang="en-US" sz="1000" b="1" dirty="0">
                          <a:latin typeface="ABeeZee" panose="02000000000000000000" pitchFamily="2" charset="0"/>
                        </a:rPr>
                        <a:t> May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kern="1200" dirty="0">
                          <a:solidFill>
                            <a:schemeClr val="dk1"/>
                          </a:solidFill>
                          <a:effectLst/>
                          <a:latin typeface="ABeeZee" pitchFamily="2" charset="0"/>
                          <a:ea typeface="+mn-ea"/>
                          <a:cs typeface="+mn-cs"/>
                        </a:rPr>
                        <a:t>The UK government has launched an online exhibition to show five different designs for a new national memorial for Queen Elizabeth II.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i="0" dirty="0">
                          <a:solidFill>
                            <a:srgbClr val="000000"/>
                          </a:solidFill>
                          <a:effectLst/>
                          <a:latin typeface="ABeeZee" pitchFamily="2" charset="0"/>
                        </a:rPr>
                        <a:t>What do you like to see in a garden?</a:t>
                      </a:r>
                      <a:endParaRPr lang="en-GB" sz="1000" b="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186519">
                <a:tc>
                  <a:txBody>
                    <a:bodyPr/>
                    <a:lstStyle/>
                    <a:p>
                      <a:r>
                        <a:rPr lang="en-US" sz="1000" b="1">
                          <a:latin typeface="ABeeZee" panose="02000000000000000000" pitchFamily="2" charset="0"/>
                        </a:rPr>
                        <a:t>2</a:t>
                      </a:r>
                      <a:r>
                        <a:rPr lang="en-US" sz="1000" b="1" baseline="30000">
                          <a:latin typeface="ABeeZee" panose="02000000000000000000" pitchFamily="2" charset="0"/>
                        </a:rPr>
                        <a:t>nd</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kern="1200">
                          <a:solidFill>
                            <a:schemeClr val="dk1"/>
                          </a:solidFill>
                          <a:effectLst/>
                          <a:latin typeface="ABeeZee" pitchFamily="2" charset="0"/>
                          <a:ea typeface="+mn-ea"/>
                          <a:cs typeface="+mn-cs"/>
                        </a:rPr>
                        <a:t>The UK has a new astronaut currently training with NASA in the United States of America (USA) for the next six months.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i="0" dirty="0">
                          <a:solidFill>
                            <a:srgbClr val="000000"/>
                          </a:solidFill>
                          <a:effectLst/>
                          <a:latin typeface="ABeeZee" pitchFamily="2" charset="0"/>
                        </a:rPr>
                        <a:t>Where would you like to explore? </a:t>
                      </a:r>
                    </a:p>
                    <a:p>
                      <a:endParaRPr lang="en-US" sz="1000" b="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682793">
                <a:tc>
                  <a:txBody>
                    <a:bodyPr/>
                    <a:lstStyle/>
                    <a:p>
                      <a:r>
                        <a:rPr lang="en-US" sz="1000" b="1">
                          <a:latin typeface="ABeeZee" panose="02000000000000000000" pitchFamily="2" charset="0"/>
                        </a:rPr>
                        <a:t>9</a:t>
                      </a:r>
                      <a:r>
                        <a:rPr lang="en-US" sz="1000" b="1" baseline="30000">
                          <a:latin typeface="ABeeZee" panose="02000000000000000000" pitchFamily="2" charset="0"/>
                        </a:rPr>
                        <a:t>th</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kern="1200">
                          <a:solidFill>
                            <a:schemeClr val="dk1"/>
                          </a:solidFill>
                          <a:effectLst/>
                          <a:latin typeface="ABeeZee" pitchFamily="2" charset="0"/>
                          <a:ea typeface="+mn-ea"/>
                          <a:cs typeface="+mn-cs"/>
                        </a:rPr>
                        <a:t>Zoos, aquariums and safari parks in Great Britain will soon have to follow new rules to help them take better care of animals.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i="0" dirty="0">
                          <a:solidFill>
                            <a:srgbClr val="000000"/>
                          </a:solidFill>
                          <a:effectLst/>
                          <a:latin typeface="ABeeZee" pitchFamily="2" charset="0"/>
                        </a:rPr>
                        <a:t>What do you like or dislike about zoos?</a:t>
                      </a:r>
                      <a:endParaRPr lang="en-US" sz="1000" b="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43465">
                <a:tc>
                  <a:txBody>
                    <a:bodyPr/>
                    <a:lstStyle/>
                    <a:p>
                      <a:r>
                        <a:rPr lang="en-US" sz="1000" b="1">
                          <a:latin typeface="ABeeZee" panose="02000000000000000000" pitchFamily="2" charset="0"/>
                        </a:rPr>
                        <a:t>16</a:t>
                      </a:r>
                      <a:r>
                        <a:rPr lang="en-US" sz="1000" b="1" baseline="30000">
                          <a:latin typeface="ABeeZee" panose="02000000000000000000" pitchFamily="2" charset="0"/>
                        </a:rPr>
                        <a:t>th</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kern="1200" dirty="0">
                          <a:solidFill>
                            <a:schemeClr val="dk1"/>
                          </a:solidFill>
                          <a:effectLst/>
                          <a:latin typeface="ABeeZee" pitchFamily="2" charset="0"/>
                          <a:ea typeface="+mn-ea"/>
                          <a:cs typeface="+mn-cs"/>
                        </a:rPr>
                        <a:t>Big Ocean is a new K-pop band from South Korea, and all three of its members have hearing loss. </a:t>
                      </a:r>
                      <a:endParaRPr lang="en-GB"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i="0" dirty="0">
                          <a:solidFill>
                            <a:srgbClr val="000000"/>
                          </a:solidFill>
                          <a:effectLst/>
                          <a:latin typeface="ABeeZee" pitchFamily="2" charset="0"/>
                        </a:rPr>
                        <a:t>How can we communicate with everyone?</a:t>
                      </a:r>
                      <a:endParaRPr lang="en-US" sz="1000" b="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Disability</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a:latin typeface="ABeeZee" panose="02000000000000000000" pitchFamily="2" charset="0"/>
                        </a:rPr>
                        <a:t>23</a:t>
                      </a:r>
                      <a:r>
                        <a:rPr lang="en-US" sz="1000" b="1" baseline="30000">
                          <a:latin typeface="ABeeZee" panose="02000000000000000000" pitchFamily="2" charset="0"/>
                        </a:rPr>
                        <a:t>rd</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kern="1200" dirty="0">
                          <a:solidFill>
                            <a:schemeClr val="dk1"/>
                          </a:solidFill>
                          <a:effectLst/>
                          <a:latin typeface="ABeeZee" pitchFamily="2" charset="0"/>
                          <a:ea typeface="+mn-ea"/>
                          <a:cs typeface="+mn-cs"/>
                        </a:rPr>
                        <a:t>Nearly 140 years after it sank, a team of divers has discovered the wreck of a ship called the SS Nantes off the coast of Devon, in southwest England. </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itchFamily="2" charset="0"/>
                        </a:rPr>
                        <a:t>What boats and ships are seen at sea? </a:t>
                      </a:r>
                      <a:endParaRPr lang="en-US" sz="1000" b="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a:latin typeface="ABeeZee" panose="02000000000000000000" pitchFamily="2" charset="0"/>
                        </a:rPr>
                        <a:t>30</a:t>
                      </a:r>
                      <a:r>
                        <a:rPr lang="en-US" sz="1000" b="1" baseline="30000">
                          <a:latin typeface="ABeeZee" panose="02000000000000000000" pitchFamily="2" charset="0"/>
                        </a:rPr>
                        <a:t>th</a:t>
                      </a:r>
                      <a:r>
                        <a:rPr lang="en-US" sz="1000" b="1">
                          <a:latin typeface="ABeeZee" panose="02000000000000000000" pitchFamily="2" charset="0"/>
                        </a:rPr>
                        <a:t>  June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itchFamily="2" charset="0"/>
                          <a:ea typeface="+mn-ea"/>
                          <a:cs typeface="+mn-cs"/>
                        </a:rPr>
                        <a:t>Taxi company, Uber, wants to test cars in London that can drive by themselves, without a person at the wheel.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itchFamily="2" charset="0"/>
                          <a:ea typeface="+mn-ea"/>
                          <a:cs typeface="+mn-cs"/>
                        </a:rPr>
                        <a:t>How do you usually travel?</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GB" sz="1000" b="0" kern="1200" dirty="0">
                          <a:solidFill>
                            <a:schemeClr val="dk1"/>
                          </a:solidFill>
                          <a:effectLst/>
                          <a:latin typeface="ABeeZee" panose="02000000000000000000" pitchFamily="2" charset="0"/>
                          <a:ea typeface="+mn-ea"/>
                          <a:cs typeface="+mn-cs"/>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01068">
                <a:tc>
                  <a:txBody>
                    <a:bodyPr/>
                    <a:lstStyle/>
                    <a:p>
                      <a:r>
                        <a:rPr lang="en-US" sz="1000" b="1">
                          <a:latin typeface="ABeeZee" panose="02000000000000000000" pitchFamily="2" charset="0"/>
                        </a:rPr>
                        <a:t>7</a:t>
                      </a:r>
                      <a:r>
                        <a:rPr lang="en-US" sz="1000" b="1" baseline="30000">
                          <a:latin typeface="ABeeZee" panose="02000000000000000000" pitchFamily="2" charset="0"/>
                        </a:rPr>
                        <a:t>th</a:t>
                      </a:r>
                      <a:r>
                        <a:rPr lang="en-US" sz="1000" b="1">
                          <a:latin typeface="ABeeZee" panose="02000000000000000000" pitchFamily="2" charset="0"/>
                        </a:rPr>
                        <a:t> July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dirty="0">
                          <a:latin typeface="ABeeZee" panose="02000000000000000000" pitchFamily="2" charset="0"/>
                        </a:rPr>
                        <a:t>Scientists in Australia have discovered that some of the country’s first human beings lived in high mountain caves about 20,000 years ago</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dirty="0">
                          <a:latin typeface="ABeeZee" pitchFamily="2" charset="0"/>
                        </a:rPr>
                        <a:t>What do you need in your home? </a:t>
                      </a:r>
                      <a:endParaRPr lang="en-US" sz="1000" b="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Mutual Respect and Tolerance</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281559">
                <a:tc>
                  <a:txBody>
                    <a:bodyPr/>
                    <a:lstStyle/>
                    <a:p>
                      <a:r>
                        <a:rPr lang="en-US" sz="1000" b="1" dirty="0">
                          <a:latin typeface="ABeeZee" panose="02000000000000000000" pitchFamily="2" charset="0"/>
                        </a:rPr>
                        <a:t>14</a:t>
                      </a:r>
                      <a:r>
                        <a:rPr lang="en-US" sz="1000" b="1" baseline="30000" dirty="0">
                          <a:latin typeface="ABeeZee" panose="02000000000000000000" pitchFamily="2" charset="0"/>
                        </a:rPr>
                        <a:t>th</a:t>
                      </a:r>
                      <a:r>
                        <a:rPr lang="en-US" sz="1000" b="1" dirty="0">
                          <a:latin typeface="ABeeZee" panose="02000000000000000000" pitchFamily="2" charset="0"/>
                        </a:rPr>
                        <a:t> July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Yuliia </a:t>
                      </a:r>
                      <a:r>
                        <a:rPr lang="en-GB" sz="1000" b="0" dirty="0" err="1">
                          <a:latin typeface="ABeeZee" panose="02000000000000000000" pitchFamily="2" charset="0"/>
                        </a:rPr>
                        <a:t>Brykailo</a:t>
                      </a:r>
                      <a:r>
                        <a:rPr lang="en-GB" sz="1000" b="0" dirty="0">
                          <a:latin typeface="ABeeZee" panose="02000000000000000000" pitchFamily="2" charset="0"/>
                        </a:rPr>
                        <a:t>, a Ukrainian mother who moved to the Isle of Man after fleeing the war, has written a children’s book inspired by her daughter Veronika’s experience of settling into a new school. </a:t>
                      </a:r>
                    </a:p>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lvl="0">
                        <a:buNone/>
                      </a:pPr>
                      <a:r>
                        <a:rPr lang="en-US" sz="1000" b="0" i="0" u="none" strike="noStrike" baseline="0" noProof="0" dirty="0">
                          <a:solidFill>
                            <a:srgbClr val="000000"/>
                          </a:solidFill>
                          <a:latin typeface="ABeeZee" pitchFamily="2" charset="0"/>
                        </a:rPr>
                        <a:t>How can we help people feel welcome?</a:t>
                      </a:r>
                      <a:endParaRPr lang="en-US" sz="1000" dirty="0">
                        <a:latin typeface="ABeeZee"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0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bl>
          </a:graphicData>
        </a:graphic>
      </p:graphicFrame>
      <p:pic>
        <p:nvPicPr>
          <p:cNvPr id="25" name="Picture 24">
            <a:extLst>
              <a:ext uri="{FF2B5EF4-FFF2-40B4-BE49-F238E27FC236}">
                <a16:creationId xmlns:a16="http://schemas.microsoft.com/office/drawing/2014/main" id="{BEDEBBD4-FB8D-B94A-2D69-D80D2647624E}"/>
              </a:ext>
            </a:extLst>
          </p:cNvPr>
          <p:cNvPicPr>
            <a:picLocks noChangeAspect="1"/>
          </p:cNvPicPr>
          <p:nvPr/>
        </p:nvPicPr>
        <p:blipFill>
          <a:blip r:embed="rId2"/>
          <a:stretch>
            <a:fillRect/>
          </a:stretch>
        </p:blipFill>
        <p:spPr>
          <a:xfrm>
            <a:off x="9572767" y="1490372"/>
            <a:ext cx="852065" cy="497122"/>
          </a:xfrm>
          <a:prstGeom prst="rect">
            <a:avLst/>
          </a:prstGeom>
        </p:spPr>
      </p:pic>
      <p:pic>
        <p:nvPicPr>
          <p:cNvPr id="26" name="Picture 25">
            <a:extLst>
              <a:ext uri="{FF2B5EF4-FFF2-40B4-BE49-F238E27FC236}">
                <a16:creationId xmlns:a16="http://schemas.microsoft.com/office/drawing/2014/main" id="{A16AC881-BBB4-0840-1AD7-41A2961641FE}"/>
              </a:ext>
            </a:extLst>
          </p:cNvPr>
          <p:cNvPicPr>
            <a:picLocks noChangeAspect="1"/>
          </p:cNvPicPr>
          <p:nvPr/>
        </p:nvPicPr>
        <p:blipFill>
          <a:blip r:embed="rId3"/>
          <a:stretch>
            <a:fillRect/>
          </a:stretch>
        </p:blipFill>
        <p:spPr>
          <a:xfrm>
            <a:off x="9575566" y="2061038"/>
            <a:ext cx="849266" cy="489294"/>
          </a:xfrm>
          <a:prstGeom prst="rect">
            <a:avLst/>
          </a:prstGeom>
        </p:spPr>
      </p:pic>
      <p:pic>
        <p:nvPicPr>
          <p:cNvPr id="2" name="Picture 1">
            <a:extLst>
              <a:ext uri="{FF2B5EF4-FFF2-40B4-BE49-F238E27FC236}">
                <a16:creationId xmlns:a16="http://schemas.microsoft.com/office/drawing/2014/main" id="{32B45D22-554B-54F0-E67D-235CE911A9D0}"/>
              </a:ext>
            </a:extLst>
          </p:cNvPr>
          <p:cNvPicPr>
            <a:picLocks noChangeAspect="1"/>
          </p:cNvPicPr>
          <p:nvPr/>
        </p:nvPicPr>
        <p:blipFill>
          <a:blip r:embed="rId4"/>
          <a:stretch>
            <a:fillRect/>
          </a:stretch>
        </p:blipFill>
        <p:spPr>
          <a:xfrm>
            <a:off x="9581109" y="2602282"/>
            <a:ext cx="848089" cy="617047"/>
          </a:xfrm>
          <a:prstGeom prst="rect">
            <a:avLst/>
          </a:prstGeom>
        </p:spPr>
      </p:pic>
      <p:pic>
        <p:nvPicPr>
          <p:cNvPr id="28" name="Picture 27">
            <a:extLst>
              <a:ext uri="{FF2B5EF4-FFF2-40B4-BE49-F238E27FC236}">
                <a16:creationId xmlns:a16="http://schemas.microsoft.com/office/drawing/2014/main" id="{5C75D865-AED6-AF75-2074-6D2E4D064D1D}"/>
              </a:ext>
            </a:extLst>
          </p:cNvPr>
          <p:cNvPicPr>
            <a:picLocks noChangeAspect="1"/>
          </p:cNvPicPr>
          <p:nvPr/>
        </p:nvPicPr>
        <p:blipFill>
          <a:blip r:embed="rId5"/>
          <a:stretch>
            <a:fillRect/>
          </a:stretch>
        </p:blipFill>
        <p:spPr>
          <a:xfrm>
            <a:off x="9581110" y="3289395"/>
            <a:ext cx="843722" cy="490442"/>
          </a:xfrm>
          <a:prstGeom prst="rect">
            <a:avLst/>
          </a:prstGeom>
        </p:spPr>
      </p:pic>
      <p:pic>
        <p:nvPicPr>
          <p:cNvPr id="31" name="Picture 30">
            <a:extLst>
              <a:ext uri="{FF2B5EF4-FFF2-40B4-BE49-F238E27FC236}">
                <a16:creationId xmlns:a16="http://schemas.microsoft.com/office/drawing/2014/main" id="{7E08A6E1-1D70-53E3-197B-6C3C90B24EF2}"/>
              </a:ext>
            </a:extLst>
          </p:cNvPr>
          <p:cNvPicPr>
            <a:picLocks noChangeAspect="1"/>
          </p:cNvPicPr>
          <p:nvPr/>
        </p:nvPicPr>
        <p:blipFill>
          <a:blip r:embed="rId6"/>
          <a:stretch>
            <a:fillRect/>
          </a:stretch>
        </p:blipFill>
        <p:spPr>
          <a:xfrm>
            <a:off x="9571875" y="3842000"/>
            <a:ext cx="842144" cy="619112"/>
          </a:xfrm>
          <a:prstGeom prst="rect">
            <a:avLst/>
          </a:prstGeom>
        </p:spPr>
      </p:pic>
      <p:pic>
        <p:nvPicPr>
          <p:cNvPr id="32" name="Picture 31">
            <a:extLst>
              <a:ext uri="{FF2B5EF4-FFF2-40B4-BE49-F238E27FC236}">
                <a16:creationId xmlns:a16="http://schemas.microsoft.com/office/drawing/2014/main" id="{8466C0A3-F502-D7FB-16B7-99583A7A2EA9}"/>
              </a:ext>
            </a:extLst>
          </p:cNvPr>
          <p:cNvPicPr>
            <a:picLocks noChangeAspect="1"/>
          </p:cNvPicPr>
          <p:nvPr/>
        </p:nvPicPr>
        <p:blipFill>
          <a:blip r:embed="rId7"/>
          <a:stretch>
            <a:fillRect/>
          </a:stretch>
        </p:blipFill>
        <p:spPr>
          <a:xfrm>
            <a:off x="9567630" y="4539258"/>
            <a:ext cx="842144" cy="497880"/>
          </a:xfrm>
          <a:prstGeom prst="rect">
            <a:avLst/>
          </a:prstGeom>
        </p:spPr>
      </p:pic>
      <p:pic>
        <p:nvPicPr>
          <p:cNvPr id="27" name="Picture 26">
            <a:extLst>
              <a:ext uri="{FF2B5EF4-FFF2-40B4-BE49-F238E27FC236}">
                <a16:creationId xmlns:a16="http://schemas.microsoft.com/office/drawing/2014/main" id="{57A24D3B-3926-8725-8A7D-756392216066}"/>
              </a:ext>
            </a:extLst>
          </p:cNvPr>
          <p:cNvPicPr>
            <a:picLocks noChangeAspect="1"/>
          </p:cNvPicPr>
          <p:nvPr/>
        </p:nvPicPr>
        <p:blipFill>
          <a:blip r:embed="rId8"/>
          <a:stretch>
            <a:fillRect/>
          </a:stretch>
        </p:blipFill>
        <p:spPr>
          <a:xfrm>
            <a:off x="9582688" y="5102096"/>
            <a:ext cx="842144" cy="620218"/>
          </a:xfrm>
          <a:prstGeom prst="rect">
            <a:avLst/>
          </a:prstGeom>
        </p:spPr>
      </p:pic>
      <p:pic>
        <p:nvPicPr>
          <p:cNvPr id="33" name="Picture 32">
            <a:extLst>
              <a:ext uri="{FF2B5EF4-FFF2-40B4-BE49-F238E27FC236}">
                <a16:creationId xmlns:a16="http://schemas.microsoft.com/office/drawing/2014/main" id="{B358497B-D359-6BAB-FF12-9DF44D526838}"/>
              </a:ext>
            </a:extLst>
          </p:cNvPr>
          <p:cNvPicPr>
            <a:picLocks noChangeAspect="1"/>
          </p:cNvPicPr>
          <p:nvPr/>
        </p:nvPicPr>
        <p:blipFill>
          <a:blip r:embed="rId9"/>
          <a:stretch>
            <a:fillRect/>
          </a:stretch>
        </p:blipFill>
        <p:spPr>
          <a:xfrm>
            <a:off x="9575566" y="5821837"/>
            <a:ext cx="835655" cy="745391"/>
          </a:xfrm>
          <a:prstGeom prst="rect">
            <a:avLst/>
          </a:prstGeom>
        </p:spPr>
      </p:pic>
    </p:spTree>
    <p:extLst>
      <p:ext uri="{BB962C8B-B14F-4D97-AF65-F5344CB8AC3E}">
        <p14:creationId xmlns:p14="http://schemas.microsoft.com/office/powerpoint/2010/main" val="3478018156"/>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3" ma:contentTypeDescription="Create a new document." ma:contentTypeScope="" ma:versionID="e82be28c75edf265f39f80ebaf8079b6">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697d8da950f199f93c3c9716d306fe1e"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654B80-C5BB-4A59-A403-AAD2AF236802}">
  <ds:schemaRefs>
    <ds:schemaRef ds:uri="2bba036e-3261-42ff-ac2c-3ab430ee1e45"/>
    <ds:schemaRef ds:uri="http://schemas.microsoft.com/office/2006/metadata/properties"/>
    <ds:schemaRef ds:uri="http://www.w3.org/XML/1998/namespace"/>
    <ds:schemaRef ds:uri="http://purl.org/dc/elements/1.1/"/>
    <ds:schemaRef ds:uri="http://purl.org/dc/terms/"/>
    <ds:schemaRef ds:uri="http://purl.org/dc/dcmitype/"/>
    <ds:schemaRef ds:uri="http://schemas.microsoft.com/office/infopath/2007/PartnerControls"/>
    <ds:schemaRef ds:uri="44790e13-f532-45ba-883a-ea4e13c1e09a"/>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CFA2A2F4-A178-4DA3-A1D0-E87CDFBDFA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a036e-3261-42ff-ac2c-3ab430ee1e45"/>
    <ds:schemaRef ds:uri="44790e13-f532-45ba-883a-ea4e13c1e0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F92DF7-A3DE-4669-83E8-A49E07FDA9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319</TotalTime>
  <Words>2080</Words>
  <Application>Microsoft Office PowerPoint</Application>
  <PresentationFormat>Custom</PresentationFormat>
  <Paragraphs>297</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ABeeZee</vt:lpstr>
      <vt:lpstr>Arial</vt:lpstr>
      <vt:lpstr>Calibri</vt:lpstr>
      <vt:lpstr>Calibri Light</vt:lpstr>
      <vt:lpstr>Londrina Solid</vt:lpstr>
      <vt:lpstr>LondrinaSolid-Regular</vt:lpstr>
      <vt:lpstr>RobotoCondensed-Regular</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8</cp:revision>
  <cp:lastPrinted>2023-10-20T12:49:32Z</cp:lastPrinted>
  <dcterms:created xsi:type="dcterms:W3CDTF">2021-10-30T10:54:12Z</dcterms:created>
  <dcterms:modified xsi:type="dcterms:W3CDTF">2025-07-15T13:53:23Z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