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11"/>
  </p:notesMasterIdLst>
  <p:handoutMasterIdLst>
    <p:handoutMasterId r:id="rId12"/>
  </p:handoutMasterIdLst>
  <p:sldIdLst>
    <p:sldId id="465" r:id="rId5"/>
    <p:sldId id="466" r:id="rId6"/>
    <p:sldId id="467" r:id="rId7"/>
    <p:sldId id="468" r:id="rId8"/>
    <p:sldId id="469" r:id="rId9"/>
    <p:sldId id="470" r:id="rId10"/>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289641-88E9-4B5A-B650-E2FA133E6C0F}" v="140" dt="2024-10-10T15:40:42.5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1440" y="53"/>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loe I'Anson" userId="9c898c01-20ff-42f9-b8e5-c75c6a1eda0d" providerId="ADAL" clId="{E315A809-85D3-4FF3-92A2-3BD1DECA4796}"/>
    <pc:docChg chg="modSld">
      <pc:chgData name="Chloe I'Anson" userId="9c898c01-20ff-42f9-b8e5-c75c6a1eda0d" providerId="ADAL" clId="{E315A809-85D3-4FF3-92A2-3BD1DECA4796}" dt="2024-10-03T09:25:19.915" v="156" actId="20577"/>
      <pc:docMkLst>
        <pc:docMk/>
      </pc:docMkLst>
      <pc:sldChg chg="addSp modSp mod">
        <pc:chgData name="Chloe I'Anson" userId="9c898c01-20ff-42f9-b8e5-c75c6a1eda0d" providerId="ADAL" clId="{E315A809-85D3-4FF3-92A2-3BD1DECA4796}" dt="2024-10-03T09:25:19.915" v="156" actId="20577"/>
        <pc:sldMkLst>
          <pc:docMk/>
          <pc:sldMk cId="1238221271" sldId="465"/>
        </pc:sldMkLst>
        <pc:graphicFrameChg chg="mod modGraphic">
          <ac:chgData name="Chloe I'Anson" userId="9c898c01-20ff-42f9-b8e5-c75c6a1eda0d" providerId="ADAL" clId="{E315A809-85D3-4FF3-92A2-3BD1DECA4796}" dt="2024-10-03T09:25:19.915" v="156" actId="20577"/>
          <ac:graphicFrameMkLst>
            <pc:docMk/>
            <pc:sldMk cId="1238221271" sldId="465"/>
            <ac:graphicFrameMk id="30" creationId="{68463627-93A3-08C2-0CFF-09F6F83874D5}"/>
          </ac:graphicFrameMkLst>
        </pc:graphicFrameChg>
        <pc:picChg chg="add mod">
          <ac:chgData name="Chloe I'Anson" userId="9c898c01-20ff-42f9-b8e5-c75c6a1eda0d" providerId="ADAL" clId="{E315A809-85D3-4FF3-92A2-3BD1DECA4796}" dt="2024-10-03T08:59:37.552" v="104" actId="1076"/>
          <ac:picMkLst>
            <pc:docMk/>
            <pc:sldMk cId="1238221271" sldId="465"/>
            <ac:picMk id="25" creationId="{5FCF1B6A-7FC6-EA72-F0CD-869C7A66608E}"/>
          </ac:picMkLst>
        </pc:picChg>
        <pc:picChg chg="mod">
          <ac:chgData name="Chloe I'Anson" userId="9c898c01-20ff-42f9-b8e5-c75c6a1eda0d" providerId="ADAL" clId="{E315A809-85D3-4FF3-92A2-3BD1DECA4796}" dt="2024-10-03T08:59:31.236" v="102" actId="1076"/>
          <ac:picMkLst>
            <pc:docMk/>
            <pc:sldMk cId="1238221271" sldId="465"/>
            <ac:picMk id="27" creationId="{B14CEAE4-BE13-5B6C-3836-FED051968B34}"/>
          </ac:picMkLst>
        </pc:picChg>
        <pc:picChg chg="mod">
          <ac:chgData name="Chloe I'Anson" userId="9c898c01-20ff-42f9-b8e5-c75c6a1eda0d" providerId="ADAL" clId="{E315A809-85D3-4FF3-92A2-3BD1DECA4796}" dt="2024-10-03T08:59:35.522" v="103" actId="1076"/>
          <ac:picMkLst>
            <pc:docMk/>
            <pc:sldMk cId="1238221271" sldId="465"/>
            <ac:picMk id="31" creationId="{9D07D4BB-A9FE-A0D7-FAA8-A98F32C35DFC}"/>
          </ac:picMkLst>
        </pc:picChg>
        <pc:picChg chg="mod">
          <ac:chgData name="Chloe I'Anson" userId="9c898c01-20ff-42f9-b8e5-c75c6a1eda0d" providerId="ADAL" clId="{E315A809-85D3-4FF3-92A2-3BD1DECA4796}" dt="2024-10-03T08:59:39.151" v="105" actId="1076"/>
          <ac:picMkLst>
            <pc:docMk/>
            <pc:sldMk cId="1238221271" sldId="465"/>
            <ac:picMk id="33" creationId="{DA858AA8-DB41-FD3C-3579-1D0960EA7DE9}"/>
          </ac:picMkLst>
        </pc:picChg>
        <pc:picChg chg="add mod">
          <ac:chgData name="Chloe I'Anson" userId="9c898c01-20ff-42f9-b8e5-c75c6a1eda0d" providerId="ADAL" clId="{E315A809-85D3-4FF3-92A2-3BD1DECA4796}" dt="2024-10-03T09:25:10.560" v="152" actId="1076"/>
          <ac:picMkLst>
            <pc:docMk/>
            <pc:sldMk cId="1238221271" sldId="465"/>
            <ac:picMk id="34" creationId="{B7F2EEB1-7118-428C-7D62-192C057800CF}"/>
          </ac:picMkLst>
        </pc:picChg>
      </pc:sldChg>
    </pc:docChg>
  </pc:docChgLst>
  <pc:docChgLst>
    <pc:chgData name="Jo Martin" userId="761fa3e2-dca2-489c-83b2-fff6418ebaed" providerId="ADAL" clId="{AB289641-88E9-4B5A-B650-E2FA133E6C0F}"/>
    <pc:docChg chg="custSel addSld delSld modSld">
      <pc:chgData name="Jo Martin" userId="761fa3e2-dca2-489c-83b2-fff6418ebaed" providerId="ADAL" clId="{AB289641-88E9-4B5A-B650-E2FA133E6C0F}" dt="2024-10-10T15:40:46.062" v="1234" actId="20577"/>
      <pc:docMkLst>
        <pc:docMk/>
      </pc:docMkLst>
      <pc:sldChg chg="del">
        <pc:chgData name="Jo Martin" userId="761fa3e2-dca2-489c-83b2-fff6418ebaed" providerId="ADAL" clId="{AB289641-88E9-4B5A-B650-E2FA133E6C0F}" dt="2024-07-09T08:14:02.916" v="348" actId="47"/>
        <pc:sldMkLst>
          <pc:docMk/>
          <pc:sldMk cId="2818184063" sldId="462"/>
        </pc:sldMkLst>
      </pc:sldChg>
      <pc:sldChg chg="del">
        <pc:chgData name="Jo Martin" userId="761fa3e2-dca2-489c-83b2-fff6418ebaed" providerId="ADAL" clId="{AB289641-88E9-4B5A-B650-E2FA133E6C0F}" dt="2024-07-09T08:14:00.505" v="347" actId="47"/>
        <pc:sldMkLst>
          <pc:docMk/>
          <pc:sldMk cId="4073405921" sldId="464"/>
        </pc:sldMkLst>
      </pc:sldChg>
      <pc:sldChg chg="addSp delSp modSp mod">
        <pc:chgData name="Jo Martin" userId="761fa3e2-dca2-489c-83b2-fff6418ebaed" providerId="ADAL" clId="{AB289641-88E9-4B5A-B650-E2FA133E6C0F}" dt="2024-10-10T15:40:46.062" v="1234" actId="20577"/>
        <pc:sldMkLst>
          <pc:docMk/>
          <pc:sldMk cId="1238221271" sldId="465"/>
        </pc:sldMkLst>
        <pc:spChg chg="mod">
          <ac:chgData name="Jo Martin" userId="761fa3e2-dca2-489c-83b2-fff6418ebaed" providerId="ADAL" clId="{AB289641-88E9-4B5A-B650-E2FA133E6C0F}" dt="2024-07-09T08:13:45.434" v="338" actId="20577"/>
          <ac:spMkLst>
            <pc:docMk/>
            <pc:sldMk cId="1238221271" sldId="465"/>
            <ac:spMk id="29" creationId="{4B4D6226-8976-FD37-6422-4461004F9D27}"/>
          </ac:spMkLst>
        </pc:spChg>
        <pc:graphicFrameChg chg="mod modGraphic">
          <ac:chgData name="Jo Martin" userId="761fa3e2-dca2-489c-83b2-fff6418ebaed" providerId="ADAL" clId="{AB289641-88E9-4B5A-B650-E2FA133E6C0F}" dt="2024-10-10T15:40:46.062" v="1234" actId="20577"/>
          <ac:graphicFrameMkLst>
            <pc:docMk/>
            <pc:sldMk cId="1238221271" sldId="465"/>
            <ac:graphicFrameMk id="30" creationId="{68463627-93A3-08C2-0CFF-09F6F83874D5}"/>
          </ac:graphicFrameMkLst>
        </pc:graphicFrameChg>
        <pc:picChg chg="mod">
          <ac:chgData name="Jo Martin" userId="761fa3e2-dca2-489c-83b2-fff6418ebaed" providerId="ADAL" clId="{AB289641-88E9-4B5A-B650-E2FA133E6C0F}" dt="2024-10-08T10:27:56.878" v="1026" actId="14100"/>
          <ac:picMkLst>
            <pc:docMk/>
            <pc:sldMk cId="1238221271" sldId="465"/>
            <ac:picMk id="2" creationId="{762DD2BA-AD3E-19EF-7522-6DD9BBFBBD20}"/>
          </ac:picMkLst>
        </pc:picChg>
        <pc:picChg chg="del">
          <ac:chgData name="Jo Martin" userId="761fa3e2-dca2-489c-83b2-fff6418ebaed" providerId="ADAL" clId="{AB289641-88E9-4B5A-B650-E2FA133E6C0F}" dt="2024-07-09T08:10:44.804" v="115" actId="478"/>
          <ac:picMkLst>
            <pc:docMk/>
            <pc:sldMk cId="1238221271" sldId="465"/>
            <ac:picMk id="25" creationId="{1ADDC216-23D9-6EF3-6A5C-E98E5DA5C593}"/>
          </ac:picMkLst>
        </pc:picChg>
        <pc:picChg chg="mod">
          <ac:chgData name="Jo Martin" userId="761fa3e2-dca2-489c-83b2-fff6418ebaed" providerId="ADAL" clId="{AB289641-88E9-4B5A-B650-E2FA133E6C0F}" dt="2024-10-08T10:33:41.292" v="1099" actId="1076"/>
          <ac:picMkLst>
            <pc:docMk/>
            <pc:sldMk cId="1238221271" sldId="465"/>
            <ac:picMk id="25" creationId="{5FCF1B6A-7FC6-EA72-F0CD-869C7A66608E}"/>
          </ac:picMkLst>
        </pc:picChg>
        <pc:picChg chg="add mod">
          <ac:chgData name="Jo Martin" userId="761fa3e2-dca2-489c-83b2-fff6418ebaed" providerId="ADAL" clId="{AB289641-88E9-4B5A-B650-E2FA133E6C0F}" dt="2024-10-08T10:32:51.186" v="1085" actId="1076"/>
          <ac:picMkLst>
            <pc:docMk/>
            <pc:sldMk cId="1238221271" sldId="465"/>
            <ac:picMk id="26" creationId="{D6C8C15B-148A-D0FE-69EA-59180E88E96C}"/>
          </ac:picMkLst>
        </pc:picChg>
        <pc:picChg chg="del">
          <ac:chgData name="Jo Martin" userId="761fa3e2-dca2-489c-83b2-fff6418ebaed" providerId="ADAL" clId="{AB289641-88E9-4B5A-B650-E2FA133E6C0F}" dt="2024-07-09T08:10:46.016" v="117" actId="478"/>
          <ac:picMkLst>
            <pc:docMk/>
            <pc:sldMk cId="1238221271" sldId="465"/>
            <ac:picMk id="26" creationId="{E0C1EE08-8B4F-F32D-BC84-E08D31B81FA2}"/>
          </ac:picMkLst>
        </pc:picChg>
        <pc:picChg chg="del">
          <ac:chgData name="Jo Martin" userId="761fa3e2-dca2-489c-83b2-fff6418ebaed" providerId="ADAL" clId="{AB289641-88E9-4B5A-B650-E2FA133E6C0F}" dt="2024-07-09T08:10:45.560" v="116" actId="478"/>
          <ac:picMkLst>
            <pc:docMk/>
            <pc:sldMk cId="1238221271" sldId="465"/>
            <ac:picMk id="27" creationId="{4371CD2A-B3DF-FE42-658C-C4708EC8C73E}"/>
          </ac:picMkLst>
        </pc:picChg>
        <pc:picChg chg="add mod">
          <ac:chgData name="Jo Martin" userId="761fa3e2-dca2-489c-83b2-fff6418ebaed" providerId="ADAL" clId="{AB289641-88E9-4B5A-B650-E2FA133E6C0F}" dt="2024-10-08T10:33:10.732" v="1090" actId="1076"/>
          <ac:picMkLst>
            <pc:docMk/>
            <pc:sldMk cId="1238221271" sldId="465"/>
            <ac:picMk id="27" creationId="{B14CEAE4-BE13-5B6C-3836-FED051968B34}"/>
          </ac:picMkLst>
        </pc:picChg>
        <pc:picChg chg="del">
          <ac:chgData name="Jo Martin" userId="761fa3e2-dca2-489c-83b2-fff6418ebaed" providerId="ADAL" clId="{AB289641-88E9-4B5A-B650-E2FA133E6C0F}" dt="2024-07-09T08:10:44.201" v="114" actId="478"/>
          <ac:picMkLst>
            <pc:docMk/>
            <pc:sldMk cId="1238221271" sldId="465"/>
            <ac:picMk id="28" creationId="{97D931A5-78E7-B9CC-7AB3-7995D3E05198}"/>
          </ac:picMkLst>
        </pc:picChg>
        <pc:picChg chg="add mod">
          <ac:chgData name="Jo Martin" userId="761fa3e2-dca2-489c-83b2-fff6418ebaed" providerId="ADAL" clId="{AB289641-88E9-4B5A-B650-E2FA133E6C0F}" dt="2024-10-08T10:33:00.254" v="1087" actId="1076"/>
          <ac:picMkLst>
            <pc:docMk/>
            <pc:sldMk cId="1238221271" sldId="465"/>
            <ac:picMk id="28" creationId="{C89390B0-DE71-A625-49EE-2DB6981B1516}"/>
          </ac:picMkLst>
        </pc:picChg>
        <pc:picChg chg="add mod">
          <ac:chgData name="Jo Martin" userId="761fa3e2-dca2-489c-83b2-fff6418ebaed" providerId="ADAL" clId="{AB289641-88E9-4B5A-B650-E2FA133E6C0F}" dt="2024-10-08T10:33:19.030" v="1093" actId="1076"/>
          <ac:picMkLst>
            <pc:docMk/>
            <pc:sldMk cId="1238221271" sldId="465"/>
            <ac:picMk id="31" creationId="{9D07D4BB-A9FE-A0D7-FAA8-A98F32C35DFC}"/>
          </ac:picMkLst>
        </pc:picChg>
        <pc:picChg chg="del">
          <ac:chgData name="Jo Martin" userId="761fa3e2-dca2-489c-83b2-fff6418ebaed" providerId="ADAL" clId="{AB289641-88E9-4B5A-B650-E2FA133E6C0F}" dt="2024-07-09T08:10:43.617" v="113" actId="478"/>
          <ac:picMkLst>
            <pc:docMk/>
            <pc:sldMk cId="1238221271" sldId="465"/>
            <ac:picMk id="32" creationId="{6E0F4975-9A38-E2BE-D44F-AB9FA9C46156}"/>
          </ac:picMkLst>
        </pc:picChg>
        <pc:picChg chg="del">
          <ac:chgData name="Jo Martin" userId="761fa3e2-dca2-489c-83b2-fff6418ebaed" providerId="ADAL" clId="{AB289641-88E9-4B5A-B650-E2FA133E6C0F}" dt="2024-07-09T08:10:43.047" v="112" actId="478"/>
          <ac:picMkLst>
            <pc:docMk/>
            <pc:sldMk cId="1238221271" sldId="465"/>
            <ac:picMk id="33" creationId="{01066434-084B-2010-674C-A03305841B3D}"/>
          </ac:picMkLst>
        </pc:picChg>
        <pc:picChg chg="add mod">
          <ac:chgData name="Jo Martin" userId="761fa3e2-dca2-489c-83b2-fff6418ebaed" providerId="ADAL" clId="{AB289641-88E9-4B5A-B650-E2FA133E6C0F}" dt="2024-10-08T10:44:31.494" v="1158" actId="1076"/>
          <ac:picMkLst>
            <pc:docMk/>
            <pc:sldMk cId="1238221271" sldId="465"/>
            <ac:picMk id="33" creationId="{DA858AA8-DB41-FD3C-3579-1D0960EA7DE9}"/>
          </ac:picMkLst>
        </pc:picChg>
        <pc:picChg chg="mod">
          <ac:chgData name="Jo Martin" userId="761fa3e2-dca2-489c-83b2-fff6418ebaed" providerId="ADAL" clId="{AB289641-88E9-4B5A-B650-E2FA133E6C0F}" dt="2024-10-08T10:44:26.776" v="1157" actId="1076"/>
          <ac:picMkLst>
            <pc:docMk/>
            <pc:sldMk cId="1238221271" sldId="465"/>
            <ac:picMk id="34" creationId="{B7F2EEB1-7118-428C-7D62-192C057800CF}"/>
          </ac:picMkLst>
        </pc:picChg>
        <pc:picChg chg="del">
          <ac:chgData name="Jo Martin" userId="761fa3e2-dca2-489c-83b2-fff6418ebaed" providerId="ADAL" clId="{AB289641-88E9-4B5A-B650-E2FA133E6C0F}" dt="2024-07-09T08:10:42.407" v="111" actId="478"/>
          <ac:picMkLst>
            <pc:docMk/>
            <pc:sldMk cId="1238221271" sldId="465"/>
            <ac:picMk id="34" creationId="{E79A41F0-B71C-500D-E1D7-9A62356DC234}"/>
          </ac:picMkLst>
        </pc:picChg>
        <pc:picChg chg="add mod">
          <ac:chgData name="Jo Martin" userId="761fa3e2-dca2-489c-83b2-fff6418ebaed" providerId="ADAL" clId="{AB289641-88E9-4B5A-B650-E2FA133E6C0F}" dt="2024-10-08T10:44:23.485" v="1156" actId="1076"/>
          <ac:picMkLst>
            <pc:docMk/>
            <pc:sldMk cId="1238221271" sldId="465"/>
            <ac:picMk id="35" creationId="{ED0F120C-B318-06FE-B44B-01ADA7730FBE}"/>
          </ac:picMkLst>
        </pc:picChg>
      </pc:sldChg>
      <pc:sldChg chg="delSp modSp add mod">
        <pc:chgData name="Jo Martin" userId="761fa3e2-dca2-489c-83b2-fff6418ebaed" providerId="ADAL" clId="{AB289641-88E9-4B5A-B650-E2FA133E6C0F}" dt="2024-10-10T15:34:49.434" v="1213" actId="20577"/>
        <pc:sldMkLst>
          <pc:docMk/>
          <pc:sldMk cId="1941750878" sldId="466"/>
        </pc:sldMkLst>
        <pc:spChg chg="mod">
          <ac:chgData name="Jo Martin" userId="761fa3e2-dca2-489c-83b2-fff6418ebaed" providerId="ADAL" clId="{AB289641-88E9-4B5A-B650-E2FA133E6C0F}" dt="2024-07-09T08:13:32.182" v="332" actId="20577"/>
          <ac:spMkLst>
            <pc:docMk/>
            <pc:sldMk cId="1941750878" sldId="466"/>
            <ac:spMk id="29" creationId="{4B4D6226-8976-FD37-6422-4461004F9D27}"/>
          </ac:spMkLst>
        </pc:spChg>
        <pc:graphicFrameChg chg="mod modGraphic">
          <ac:chgData name="Jo Martin" userId="761fa3e2-dca2-489c-83b2-fff6418ebaed" providerId="ADAL" clId="{AB289641-88E9-4B5A-B650-E2FA133E6C0F}" dt="2024-10-10T15:34:49.434" v="1213" actId="20577"/>
          <ac:graphicFrameMkLst>
            <pc:docMk/>
            <pc:sldMk cId="1941750878" sldId="466"/>
            <ac:graphicFrameMk id="30" creationId="{68463627-93A3-08C2-0CFF-09F6F83874D5}"/>
          </ac:graphicFrameMkLst>
        </pc:graphicFrameChg>
        <pc:picChg chg="del">
          <ac:chgData name="Jo Martin" userId="761fa3e2-dca2-489c-83b2-fff6418ebaed" providerId="ADAL" clId="{AB289641-88E9-4B5A-B650-E2FA133E6C0F}" dt="2024-07-09T08:13:13.258" v="313" actId="478"/>
          <ac:picMkLst>
            <pc:docMk/>
            <pc:sldMk cId="1941750878" sldId="466"/>
            <ac:picMk id="2" creationId="{762DD2BA-AD3E-19EF-7522-6DD9BBFBBD20}"/>
          </ac:picMkLst>
        </pc:picChg>
      </pc:sldChg>
      <pc:sldChg chg="delSp modSp add mod">
        <pc:chgData name="Jo Martin" userId="761fa3e2-dca2-489c-83b2-fff6418ebaed" providerId="ADAL" clId="{AB289641-88E9-4B5A-B650-E2FA133E6C0F}" dt="2024-10-10T15:39:27.542" v="1230" actId="20577"/>
        <pc:sldMkLst>
          <pc:docMk/>
          <pc:sldMk cId="547736759" sldId="467"/>
        </pc:sldMkLst>
        <pc:spChg chg="mod">
          <ac:chgData name="Jo Martin" userId="761fa3e2-dca2-489c-83b2-fff6418ebaed" providerId="ADAL" clId="{AB289641-88E9-4B5A-B650-E2FA133E6C0F}" dt="2024-07-09T08:13:55.272" v="346" actId="20577"/>
          <ac:spMkLst>
            <pc:docMk/>
            <pc:sldMk cId="547736759" sldId="467"/>
            <ac:spMk id="29" creationId="{4B4D6226-8976-FD37-6422-4461004F9D27}"/>
          </ac:spMkLst>
        </pc:spChg>
        <pc:graphicFrameChg chg="mod modGraphic">
          <ac:chgData name="Jo Martin" userId="761fa3e2-dca2-489c-83b2-fff6418ebaed" providerId="ADAL" clId="{AB289641-88E9-4B5A-B650-E2FA133E6C0F}" dt="2024-10-10T15:39:27.542" v="1230" actId="20577"/>
          <ac:graphicFrameMkLst>
            <pc:docMk/>
            <pc:sldMk cId="547736759" sldId="467"/>
            <ac:graphicFrameMk id="30" creationId="{68463627-93A3-08C2-0CFF-09F6F83874D5}"/>
          </ac:graphicFrameMkLst>
        </pc:graphicFrameChg>
        <pc:picChg chg="del mod">
          <ac:chgData name="Jo Martin" userId="761fa3e2-dca2-489c-83b2-fff6418ebaed" providerId="ADAL" clId="{AB289641-88E9-4B5A-B650-E2FA133E6C0F}" dt="2024-10-03T10:06:03.955" v="1013" actId="478"/>
          <ac:picMkLst>
            <pc:docMk/>
            <pc:sldMk cId="547736759" sldId="467"/>
            <ac:picMk id="2" creationId="{762DD2BA-AD3E-19EF-7522-6DD9BBFBBD2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7/15/2025</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7/15/2025</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E7656D-EB89-994E-9FD9-E613F8085428}" type="slidenum">
              <a:rPr lang="en-US" smtClean="0"/>
              <a:t>1</a:t>
            </a:fld>
            <a:endParaRPr lang="en-US"/>
          </a:p>
        </p:txBody>
      </p:sp>
    </p:spTree>
    <p:extLst>
      <p:ext uri="{BB962C8B-B14F-4D97-AF65-F5344CB8AC3E}">
        <p14:creationId xmlns:p14="http://schemas.microsoft.com/office/powerpoint/2010/main" val="2994755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7/15/2025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7/15/2025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7/15/2025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7/15/2025</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4.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6.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 Id="rId9" Type="http://schemas.openxmlformats.org/officeDocument/2006/relationships/image" Target="../media/image4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340291" cy="708014"/>
          </a:xfrm>
          <a:prstGeom prst="rect">
            <a:avLst/>
          </a:prstGeom>
          <a:noFill/>
        </p:spPr>
        <p:txBody>
          <a:bodyPr wrap="none" lIns="0" rtlCol="0">
            <a:spAutoFit/>
          </a:bodyPr>
          <a:lstStyle/>
          <a:p>
            <a:pPr algn="l"/>
            <a:r>
              <a:rPr lang="en-US" sz="4001" spc="0" baseline="0" dirty="0">
                <a:solidFill>
                  <a:srgbClr val="323232"/>
                </a:solidFill>
                <a:latin typeface="LondrinaSolid-Regular"/>
                <a:sym typeface="LondrinaSolid-Regular"/>
                <a:rtl val="0"/>
              </a:rPr>
              <a:t>Coverage </a:t>
            </a:r>
            <a:r>
              <a:rPr lang="en-US" sz="2000" spc="0" baseline="0" dirty="0">
                <a:solidFill>
                  <a:srgbClr val="A6B13B"/>
                </a:solidFill>
                <a:latin typeface="LondrinaSolid-Regular"/>
                <a:sym typeface="LondrinaSolid-Regular"/>
                <a:rtl val="0"/>
              </a:rPr>
              <a:t>Autumn 1 2024</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2024</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489018164"/>
              </p:ext>
            </p:extLst>
          </p:nvPr>
        </p:nvGraphicFramePr>
        <p:xfrm>
          <a:off x="376392" y="1144847"/>
          <a:ext cx="9990765" cy="5916206"/>
        </p:xfrm>
        <a:graphic>
          <a:graphicData uri="http://schemas.openxmlformats.org/drawingml/2006/table">
            <a:tbl>
              <a:tblPr>
                <a:tableStyleId>{5C22544A-7EE6-4342-B048-85BDC9FD1C3A}</a:tableStyleId>
              </a:tblPr>
              <a:tblGrid>
                <a:gridCol w="819729">
                  <a:extLst>
                    <a:ext uri="{9D8B030D-6E8A-4147-A177-3AD203B41FA5}">
                      <a16:colId xmlns:a16="http://schemas.microsoft.com/office/drawing/2014/main" val="3895165910"/>
                    </a:ext>
                  </a:extLst>
                </a:gridCol>
                <a:gridCol w="4426050">
                  <a:extLst>
                    <a:ext uri="{9D8B030D-6E8A-4147-A177-3AD203B41FA5}">
                      <a16:colId xmlns:a16="http://schemas.microsoft.com/office/drawing/2014/main" val="751550790"/>
                    </a:ext>
                  </a:extLst>
                </a:gridCol>
                <a:gridCol w="1515771">
                  <a:extLst>
                    <a:ext uri="{9D8B030D-6E8A-4147-A177-3AD203B41FA5}">
                      <a16:colId xmlns:a16="http://schemas.microsoft.com/office/drawing/2014/main" val="2208218514"/>
                    </a:ext>
                  </a:extLst>
                </a:gridCol>
                <a:gridCol w="1127733">
                  <a:extLst>
                    <a:ext uri="{9D8B030D-6E8A-4147-A177-3AD203B41FA5}">
                      <a16:colId xmlns:a16="http://schemas.microsoft.com/office/drawing/2014/main" val="1525544867"/>
                    </a:ext>
                  </a:extLst>
                </a:gridCol>
                <a:gridCol w="1236869">
                  <a:extLst>
                    <a:ext uri="{9D8B030D-6E8A-4147-A177-3AD203B41FA5}">
                      <a16:colId xmlns:a16="http://schemas.microsoft.com/office/drawing/2014/main" val="641390802"/>
                    </a:ext>
                  </a:extLst>
                </a:gridCol>
                <a:gridCol w="864613">
                  <a:extLst>
                    <a:ext uri="{9D8B030D-6E8A-4147-A177-3AD203B41FA5}">
                      <a16:colId xmlns:a16="http://schemas.microsoft.com/office/drawing/2014/main" val="1833709463"/>
                    </a:ext>
                  </a:extLst>
                </a:gridCol>
              </a:tblGrid>
              <a:tr h="516961">
                <a:tc>
                  <a:txBody>
                    <a:bodyPr/>
                    <a:lstStyle/>
                    <a:p>
                      <a:pPr>
                        <a:lnSpc>
                          <a:spcPct val="90000"/>
                        </a:lnSpc>
                      </a:pPr>
                      <a:r>
                        <a:rPr lang="en-US" sz="1200" b="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British</a:t>
                      </a:r>
                      <a:br>
                        <a:rPr lang="en-US" sz="1200" b="0">
                          <a:solidFill>
                            <a:schemeClr val="tx1"/>
                          </a:solidFill>
                          <a:latin typeface="Londrina Solid" pitchFamily="2" charset="77"/>
                        </a:rPr>
                      </a:br>
                      <a:r>
                        <a:rPr lang="en-US" sz="12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2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699298">
                <a:tc>
                  <a:txBody>
                    <a:bodyPr/>
                    <a:lstStyle/>
                    <a:p>
                      <a:r>
                        <a:rPr lang="en-US" sz="800" b="1" dirty="0">
                          <a:latin typeface="ABeeZee" panose="02000000000000000000" pitchFamily="2" charset="0"/>
                        </a:rPr>
                        <a:t>26</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August</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900" kern="1200" dirty="0">
                          <a:solidFill>
                            <a:schemeClr val="dk1"/>
                          </a:solidFill>
                          <a:effectLst/>
                          <a:latin typeface="ABeeZee" panose="02000000000000000000" pitchFamily="2" charset="0"/>
                          <a:ea typeface="+mn-ea"/>
                          <a:cs typeface="+mn-cs"/>
                        </a:rPr>
                        <a:t>A nine-year-old girl is set to make history as the youngest person ever to represent the UK internationally in any sport. </a:t>
                      </a:r>
                      <a:r>
                        <a:rPr lang="en-GB" sz="900" kern="1200" dirty="0" err="1">
                          <a:solidFill>
                            <a:schemeClr val="dk1"/>
                          </a:solidFill>
                          <a:effectLst/>
                          <a:latin typeface="ABeeZee" panose="02000000000000000000" pitchFamily="2" charset="0"/>
                          <a:ea typeface="+mn-ea"/>
                          <a:cs typeface="+mn-cs"/>
                        </a:rPr>
                        <a:t>Bodhana</a:t>
                      </a:r>
                      <a:r>
                        <a:rPr lang="en-GB" sz="900" kern="1200" dirty="0">
                          <a:solidFill>
                            <a:schemeClr val="dk1"/>
                          </a:solidFill>
                          <a:effectLst/>
                          <a:latin typeface="ABeeZee" panose="02000000000000000000" pitchFamily="2" charset="0"/>
                          <a:ea typeface="+mn-ea"/>
                          <a:cs typeface="+mn-cs"/>
                        </a:rPr>
                        <a:t> </a:t>
                      </a:r>
                      <a:r>
                        <a:rPr lang="en-GB" sz="900" kern="1200" dirty="0" err="1">
                          <a:solidFill>
                            <a:schemeClr val="dk1"/>
                          </a:solidFill>
                          <a:effectLst/>
                          <a:latin typeface="ABeeZee" panose="02000000000000000000" pitchFamily="2" charset="0"/>
                          <a:ea typeface="+mn-ea"/>
                          <a:cs typeface="+mn-cs"/>
                        </a:rPr>
                        <a:t>Sivanandan</a:t>
                      </a:r>
                      <a:r>
                        <a:rPr lang="en-GB" sz="900" kern="1200" dirty="0">
                          <a:solidFill>
                            <a:schemeClr val="dk1"/>
                          </a:solidFill>
                          <a:effectLst/>
                          <a:latin typeface="ABeeZee" panose="02000000000000000000" pitchFamily="2" charset="0"/>
                          <a:ea typeface="+mn-ea"/>
                          <a:cs typeface="+mn-cs"/>
                        </a:rPr>
                        <a:t>, from Harrow, northwest London, has been selected for the team representing England at the Chess Olympiad in Budapest in September.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900" b="0" dirty="0">
                          <a:latin typeface="ABeeZee" panose="02000000000000000000" pitchFamily="2" charset="0"/>
                        </a:rPr>
                        <a:t>Should your age ever stop you from doing something?</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615215">
                <a:tc>
                  <a:txBody>
                    <a:bodyPr/>
                    <a:lstStyle/>
                    <a:p>
                      <a:r>
                        <a:rPr lang="en-US" sz="800" b="1" dirty="0">
                          <a:latin typeface="ABeeZee" panose="02000000000000000000" pitchFamily="2" charset="0"/>
                        </a:rPr>
                        <a:t>2</a:t>
                      </a:r>
                      <a:r>
                        <a:rPr lang="en-US" sz="800" b="1" baseline="30000" dirty="0">
                          <a:latin typeface="ABeeZee" panose="02000000000000000000" pitchFamily="2" charset="0"/>
                        </a:rPr>
                        <a:t>nd</a:t>
                      </a:r>
                      <a:r>
                        <a:rPr lang="en-US" sz="800" b="1" dirty="0">
                          <a:latin typeface="ABeeZee" panose="02000000000000000000" pitchFamily="2" charset="0"/>
                        </a:rPr>
                        <a:t> </a:t>
                      </a:r>
                    </a:p>
                    <a:p>
                      <a:r>
                        <a:rPr lang="en-US" sz="8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900" b="0" dirty="0">
                          <a:latin typeface="ABeeZee" panose="02000000000000000000" pitchFamily="2" charset="0"/>
                        </a:rPr>
                        <a:t>Over the summer, many protests took place in England and Northern Ireland. Following the protests, communities in many towns, including Middlesborough, organised clean-up efforts that united people from all faiths and races.</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900" b="0" dirty="0">
                          <a:latin typeface="ABeeZee" panose="02000000000000000000" pitchFamily="2" charset="0"/>
                        </a:rPr>
                        <a:t>How can communities help each other in times of difficulty?</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900" b="0" kern="1200" dirty="0">
                          <a:solidFill>
                            <a:schemeClr val="dk1"/>
                          </a:solidFill>
                          <a:effectLst/>
                          <a:latin typeface="ABeeZee" panose="02000000000000000000" pitchFamily="2" charset="0"/>
                          <a:ea typeface="+mn-ea"/>
                          <a:cs typeface="+mn-cs"/>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9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745962">
                <a:tc>
                  <a:txBody>
                    <a:bodyPr/>
                    <a:lstStyle/>
                    <a:p>
                      <a:r>
                        <a:rPr lang="en-US" sz="800" b="1" dirty="0">
                          <a:latin typeface="ABeeZee" panose="02000000000000000000" pitchFamily="2" charset="0"/>
                        </a:rPr>
                        <a:t>9</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900" b="0" dirty="0">
                          <a:latin typeface="ABeeZee" panose="02000000000000000000" pitchFamily="2" charset="0"/>
                        </a:rPr>
                        <a:t>Space agency, Nasa, says two astronauts stuck on the International Space Station (ISS) won't return to Earth until next year. Sunita Williams and Barry 'Butch' Wilmore originally went on an eight-day mission but so far have remained for two months.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900" b="0" dirty="0">
                          <a:latin typeface="ABeeZee" panose="02000000000000000000" pitchFamily="2" charset="0"/>
                        </a:rPr>
                        <a:t>How can we respond to unexpected events?</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9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900" b="0" dirty="0">
                          <a:latin typeface="ABeeZee" panose="02000000000000000000" pitchFamily="2" charset="0"/>
                        </a:rPr>
                        <a:t>Religion or Belief</a:t>
                      </a:r>
                    </a:p>
                    <a:p>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49448">
                <a:tc>
                  <a:txBody>
                    <a:bodyPr/>
                    <a:lstStyle/>
                    <a:p>
                      <a:r>
                        <a:rPr lang="en-US" sz="800" b="1" dirty="0">
                          <a:latin typeface="ABeeZee" panose="02000000000000000000" pitchFamily="2" charset="0"/>
                        </a:rPr>
                        <a:t>16</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900" b="0" dirty="0">
                          <a:latin typeface="ABeeZee" panose="02000000000000000000" pitchFamily="2" charset="0"/>
                        </a:rPr>
                        <a:t>The Wildlife Photographer of the Year shortlist has recently been announced, with just 100 photos left in the competition, following a record-breaking 59,228 entries!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900" b="0" dirty="0">
                          <a:latin typeface="ABeeZee" panose="02000000000000000000" pitchFamily="2" charset="0"/>
                        </a:rPr>
                        <a:t>How can photos shape the world?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9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900" b="0" dirty="0">
                          <a:latin typeface="ABeeZee" panose="02000000000000000000" pitchFamily="2" charset="0"/>
                        </a:rPr>
                        <a:t>Age</a:t>
                      </a:r>
                    </a:p>
                    <a:p>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615215">
                <a:tc>
                  <a:txBody>
                    <a:bodyPr/>
                    <a:lstStyle/>
                    <a:p>
                      <a:r>
                        <a:rPr lang="en-US" sz="800" b="1" dirty="0">
                          <a:latin typeface="ABeeZee" panose="02000000000000000000" pitchFamily="2" charset="0"/>
                        </a:rPr>
                        <a:t>23</a:t>
                      </a:r>
                      <a:r>
                        <a:rPr lang="en-US" sz="800" b="1" baseline="30000" dirty="0">
                          <a:latin typeface="ABeeZee" panose="02000000000000000000" pitchFamily="2" charset="0"/>
                        </a:rPr>
                        <a:t>rd</a:t>
                      </a:r>
                      <a:r>
                        <a:rPr lang="en-US" sz="800" b="1" dirty="0">
                          <a:latin typeface="ABeeZee" panose="02000000000000000000" pitchFamily="2" charset="0"/>
                        </a:rPr>
                        <a:t> </a:t>
                      </a:r>
                    </a:p>
                    <a:p>
                      <a:r>
                        <a:rPr lang="en-US" sz="8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900" b="0" dirty="0">
                          <a:latin typeface="ABeeZee" panose="02000000000000000000" pitchFamily="2" charset="0"/>
                        </a:rPr>
                        <a:t>The UK's first teacherless classroom, using AI (artificial intelligence) instead of human teachers has opened. David Game College, a school in London, opened its new course for twenty GCSE pupils in September.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900" b="0" dirty="0">
                          <a:latin typeface="ABeeZee" panose="02000000000000000000" pitchFamily="2" charset="0"/>
                        </a:rPr>
                        <a:t>Will classrooms of the future be teacherless?</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9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9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699298">
                <a:tc>
                  <a:txBody>
                    <a:bodyPr/>
                    <a:lstStyle/>
                    <a:p>
                      <a:r>
                        <a:rPr lang="en-US" sz="800" b="1" dirty="0">
                          <a:latin typeface="ABeeZee" panose="02000000000000000000" pitchFamily="2" charset="0"/>
                        </a:rPr>
                        <a:t>30</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900" kern="1200" dirty="0">
                          <a:solidFill>
                            <a:schemeClr val="dk1"/>
                          </a:solidFill>
                          <a:effectLst/>
                          <a:latin typeface="ABeeZee" panose="02000000000000000000" pitchFamily="2" charset="0"/>
                          <a:ea typeface="+mn-ea"/>
                          <a:cs typeface="+mn-cs"/>
                        </a:rPr>
                        <a:t>Book publishing company, Penguin Random House UK, has revealed a new book-vending machine at Linlithgow Academy, near Edinburgh, Scotland. The machine gives the pupils access to more than seventy different books from Penguin’s ‘Lit in Colour’ reading lists.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900" b="0" kern="1200">
                          <a:solidFill>
                            <a:schemeClr val="dk1"/>
                          </a:solidFill>
                          <a:effectLst/>
                          <a:latin typeface="ABeeZee" panose="02000000000000000000" pitchFamily="2" charset="0"/>
                          <a:ea typeface="+mn-ea"/>
                          <a:cs typeface="+mn-cs"/>
                        </a:rPr>
                        <a:t>How important is it to know about the author behind the book?</a:t>
                      </a:r>
                      <a:endParaRPr lang="en-GB" sz="9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900" b="0" kern="1200">
                          <a:solidFill>
                            <a:schemeClr val="dk1"/>
                          </a:solidFill>
                          <a:effectLst/>
                          <a:latin typeface="ABeeZee" panose="02000000000000000000" pitchFamily="2" charset="0"/>
                          <a:ea typeface="+mn-ea"/>
                          <a:cs typeface="+mn-cs"/>
                        </a:rPr>
                        <a:t>Mutual Respect and Tolerance</a:t>
                      </a:r>
                      <a:endParaRPr lang="en-GB" sz="9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900" b="0" kern="1200">
                          <a:solidFill>
                            <a:schemeClr val="dk1"/>
                          </a:solidFill>
                          <a:effectLst/>
                          <a:latin typeface="ABeeZee" panose="02000000000000000000" pitchFamily="2" charset="0"/>
                          <a:ea typeface="+mn-ea"/>
                          <a:cs typeface="+mn-cs"/>
                        </a:rPr>
                        <a:t>Race</a:t>
                      </a:r>
                      <a:endParaRPr lang="en-GB" sz="9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47425">
                <a:tc>
                  <a:txBody>
                    <a:bodyPr/>
                    <a:lstStyle/>
                    <a:p>
                      <a:r>
                        <a:rPr lang="en-US" sz="800" b="1" dirty="0">
                          <a:latin typeface="ABeeZee" panose="02000000000000000000" pitchFamily="2" charset="0"/>
                        </a:rPr>
                        <a:t>7</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900" b="0" dirty="0">
                          <a:latin typeface="ABeeZee" panose="02000000000000000000" pitchFamily="2" charset="0"/>
                        </a:rPr>
                        <a:t>The company, Amazon, has told all staff they need to return to the office five days a week, ending the option to work from home.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900" b="0" dirty="0">
                          <a:latin typeface="ABeeZee" panose="02000000000000000000" pitchFamily="2" charset="0"/>
                        </a:rPr>
                        <a:t>How important are human interactions?</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ABeeZee" panose="02000000000000000000" pitchFamily="2" charset="0"/>
                        </a:rPr>
                        <a:t>All</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r h="399599">
                <a:tc>
                  <a:txBody>
                    <a:bodyPr/>
                    <a:lstStyle/>
                    <a:p>
                      <a:r>
                        <a:rPr lang="en-US" sz="800" b="1" dirty="0">
                          <a:latin typeface="ABeeZee" panose="02000000000000000000" pitchFamily="2" charset="0"/>
                        </a:rPr>
                        <a:t>14</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900" kern="1200" dirty="0">
                          <a:solidFill>
                            <a:schemeClr val="dk1"/>
                          </a:solidFill>
                          <a:effectLst/>
                          <a:latin typeface="ABeeZee" panose="02000000000000000000" pitchFamily="2" charset="0"/>
                          <a:ea typeface="+mn-ea"/>
                          <a:cs typeface="+mn-cs"/>
                        </a:rPr>
                        <a:t>UK Prime Minister, Sir Keir Starmer, has faced questioning and criticism recently for accepting free gifts.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900" b="0" dirty="0">
                          <a:latin typeface="ABeeZee" panose="02000000000000000000" pitchFamily="2" charset="0"/>
                        </a:rPr>
                        <a:t>Why do people give gifts?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9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9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539502719"/>
                  </a:ext>
                </a:extLst>
              </a:tr>
              <a:tr h="399599">
                <a:tc>
                  <a:txBody>
                    <a:bodyPr/>
                    <a:lstStyle/>
                    <a:p>
                      <a:r>
                        <a:rPr lang="en-US" sz="800" b="1" dirty="0">
                          <a:latin typeface="ABeeZee" panose="02000000000000000000" pitchFamily="2" charset="0"/>
                        </a:rPr>
                        <a:t>21</a:t>
                      </a:r>
                      <a:r>
                        <a:rPr lang="en-US" sz="800" b="1" baseline="30000" dirty="0">
                          <a:latin typeface="ABeeZee" panose="02000000000000000000" pitchFamily="2" charset="0"/>
                        </a:rPr>
                        <a:t>st</a:t>
                      </a:r>
                      <a:r>
                        <a:rPr lang="en-US" sz="800" b="1" dirty="0">
                          <a:latin typeface="ABeeZee" panose="02000000000000000000" pitchFamily="2" charset="0"/>
                        </a:rPr>
                        <a:t> </a:t>
                      </a:r>
                    </a:p>
                    <a:p>
                      <a:r>
                        <a:rPr lang="en-US" sz="8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900" b="0" dirty="0">
                          <a:latin typeface="ABeeZee" panose="02000000000000000000" pitchFamily="2" charset="0"/>
                        </a:rPr>
                        <a:t>Following a ten-year campaign, music exam boards have announced they will now be including Sikh sacred music, also known as Kirtan, on their syllabus.</a:t>
                      </a:r>
                    </a:p>
                    <a:p>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900" b="0" dirty="0">
                          <a:latin typeface="ABeeZee" panose="02000000000000000000" pitchFamily="2" charset="0"/>
                        </a:rPr>
                        <a:t>What impact can music have on our lives?</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dirty="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178734816"/>
                  </a:ext>
                </a:extLst>
              </a:tr>
            </a:tbl>
          </a:graphicData>
        </a:graphic>
      </p:graphicFrame>
      <p:pic>
        <p:nvPicPr>
          <p:cNvPr id="2" name="Picture 1">
            <a:extLst>
              <a:ext uri="{FF2B5EF4-FFF2-40B4-BE49-F238E27FC236}">
                <a16:creationId xmlns:a16="http://schemas.microsoft.com/office/drawing/2014/main" id="{762DD2BA-AD3E-19EF-7522-6DD9BBFBBD20}"/>
              </a:ext>
            </a:extLst>
          </p:cNvPr>
          <p:cNvPicPr>
            <a:picLocks noChangeAspect="1"/>
          </p:cNvPicPr>
          <p:nvPr/>
        </p:nvPicPr>
        <p:blipFill>
          <a:blip r:embed="rId3"/>
          <a:srcRect/>
          <a:stretch/>
        </p:blipFill>
        <p:spPr>
          <a:xfrm>
            <a:off x="9549468" y="1693333"/>
            <a:ext cx="762211" cy="631516"/>
          </a:xfrm>
          <a:prstGeom prst="rect">
            <a:avLst/>
          </a:prstGeom>
        </p:spPr>
      </p:pic>
      <p:pic>
        <p:nvPicPr>
          <p:cNvPr id="26" name="Picture 25">
            <a:extLst>
              <a:ext uri="{FF2B5EF4-FFF2-40B4-BE49-F238E27FC236}">
                <a16:creationId xmlns:a16="http://schemas.microsoft.com/office/drawing/2014/main" id="{D6C8C15B-148A-D0FE-69EA-59180E88E96C}"/>
              </a:ext>
            </a:extLst>
          </p:cNvPr>
          <p:cNvPicPr>
            <a:picLocks noChangeAspect="1"/>
          </p:cNvPicPr>
          <p:nvPr/>
        </p:nvPicPr>
        <p:blipFill>
          <a:blip r:embed="rId4"/>
          <a:stretch>
            <a:fillRect/>
          </a:stretch>
        </p:blipFill>
        <p:spPr>
          <a:xfrm>
            <a:off x="9554340" y="2390072"/>
            <a:ext cx="757339" cy="540941"/>
          </a:xfrm>
          <a:prstGeom prst="rect">
            <a:avLst/>
          </a:prstGeom>
        </p:spPr>
      </p:pic>
      <p:pic>
        <p:nvPicPr>
          <p:cNvPr id="28" name="Picture 27">
            <a:extLst>
              <a:ext uri="{FF2B5EF4-FFF2-40B4-BE49-F238E27FC236}">
                <a16:creationId xmlns:a16="http://schemas.microsoft.com/office/drawing/2014/main" id="{C89390B0-DE71-A625-49EE-2DB6981B1516}"/>
              </a:ext>
            </a:extLst>
          </p:cNvPr>
          <p:cNvPicPr>
            <a:picLocks noChangeAspect="1"/>
          </p:cNvPicPr>
          <p:nvPr/>
        </p:nvPicPr>
        <p:blipFill>
          <a:blip r:embed="rId5"/>
          <a:stretch>
            <a:fillRect/>
          </a:stretch>
        </p:blipFill>
        <p:spPr>
          <a:xfrm>
            <a:off x="9561843" y="2998911"/>
            <a:ext cx="749836" cy="676723"/>
          </a:xfrm>
          <a:prstGeom prst="rect">
            <a:avLst/>
          </a:prstGeom>
        </p:spPr>
      </p:pic>
      <p:pic>
        <p:nvPicPr>
          <p:cNvPr id="27" name="Picture 26">
            <a:extLst>
              <a:ext uri="{FF2B5EF4-FFF2-40B4-BE49-F238E27FC236}">
                <a16:creationId xmlns:a16="http://schemas.microsoft.com/office/drawing/2014/main" id="{B14CEAE4-BE13-5B6C-3836-FED051968B34}"/>
              </a:ext>
            </a:extLst>
          </p:cNvPr>
          <p:cNvPicPr>
            <a:picLocks noChangeAspect="1"/>
          </p:cNvPicPr>
          <p:nvPr/>
        </p:nvPicPr>
        <p:blipFill>
          <a:blip r:embed="rId6"/>
          <a:stretch>
            <a:fillRect/>
          </a:stretch>
        </p:blipFill>
        <p:spPr>
          <a:xfrm>
            <a:off x="9561842" y="3740889"/>
            <a:ext cx="749835" cy="498911"/>
          </a:xfrm>
          <a:prstGeom prst="rect">
            <a:avLst/>
          </a:prstGeom>
        </p:spPr>
      </p:pic>
      <p:pic>
        <p:nvPicPr>
          <p:cNvPr id="31" name="Picture 30">
            <a:extLst>
              <a:ext uri="{FF2B5EF4-FFF2-40B4-BE49-F238E27FC236}">
                <a16:creationId xmlns:a16="http://schemas.microsoft.com/office/drawing/2014/main" id="{9D07D4BB-A9FE-A0D7-FAA8-A98F32C35DFC}"/>
              </a:ext>
            </a:extLst>
          </p:cNvPr>
          <p:cNvPicPr>
            <a:picLocks noChangeAspect="1"/>
          </p:cNvPicPr>
          <p:nvPr/>
        </p:nvPicPr>
        <p:blipFill>
          <a:blip r:embed="rId7"/>
          <a:stretch>
            <a:fillRect/>
          </a:stretch>
        </p:blipFill>
        <p:spPr>
          <a:xfrm>
            <a:off x="9559557" y="4298267"/>
            <a:ext cx="749835" cy="540941"/>
          </a:xfrm>
          <a:prstGeom prst="rect">
            <a:avLst/>
          </a:prstGeom>
        </p:spPr>
      </p:pic>
      <p:pic>
        <p:nvPicPr>
          <p:cNvPr id="25" name="Picture 24">
            <a:extLst>
              <a:ext uri="{FF2B5EF4-FFF2-40B4-BE49-F238E27FC236}">
                <a16:creationId xmlns:a16="http://schemas.microsoft.com/office/drawing/2014/main" id="{5FCF1B6A-7FC6-EA72-F0CD-869C7A66608E}"/>
              </a:ext>
            </a:extLst>
          </p:cNvPr>
          <p:cNvPicPr>
            <a:picLocks noChangeAspect="1"/>
          </p:cNvPicPr>
          <p:nvPr/>
        </p:nvPicPr>
        <p:blipFill>
          <a:blip r:embed="rId8"/>
          <a:stretch>
            <a:fillRect/>
          </a:stretch>
        </p:blipFill>
        <p:spPr>
          <a:xfrm>
            <a:off x="9562722" y="4914206"/>
            <a:ext cx="746669" cy="647509"/>
          </a:xfrm>
          <a:prstGeom prst="rect">
            <a:avLst/>
          </a:prstGeom>
        </p:spPr>
      </p:pic>
      <p:pic>
        <p:nvPicPr>
          <p:cNvPr id="33" name="Picture 32">
            <a:extLst>
              <a:ext uri="{FF2B5EF4-FFF2-40B4-BE49-F238E27FC236}">
                <a16:creationId xmlns:a16="http://schemas.microsoft.com/office/drawing/2014/main" id="{DA858AA8-DB41-FD3C-3579-1D0960EA7DE9}"/>
              </a:ext>
            </a:extLst>
          </p:cNvPr>
          <p:cNvPicPr>
            <a:picLocks noChangeAspect="1"/>
          </p:cNvPicPr>
          <p:nvPr/>
        </p:nvPicPr>
        <p:blipFill>
          <a:blip r:embed="rId9"/>
          <a:stretch>
            <a:fillRect/>
          </a:stretch>
        </p:blipFill>
        <p:spPr>
          <a:xfrm>
            <a:off x="9570132" y="5606060"/>
            <a:ext cx="739259" cy="489940"/>
          </a:xfrm>
          <a:prstGeom prst="rect">
            <a:avLst/>
          </a:prstGeom>
        </p:spPr>
      </p:pic>
      <p:pic>
        <p:nvPicPr>
          <p:cNvPr id="34" name="Picture 33">
            <a:extLst>
              <a:ext uri="{FF2B5EF4-FFF2-40B4-BE49-F238E27FC236}">
                <a16:creationId xmlns:a16="http://schemas.microsoft.com/office/drawing/2014/main" id="{B7F2EEB1-7118-428C-7D62-192C057800CF}"/>
              </a:ext>
            </a:extLst>
          </p:cNvPr>
          <p:cNvPicPr>
            <a:picLocks noChangeAspect="1"/>
          </p:cNvPicPr>
          <p:nvPr/>
        </p:nvPicPr>
        <p:blipFill>
          <a:blip r:embed="rId10"/>
          <a:stretch>
            <a:fillRect/>
          </a:stretch>
        </p:blipFill>
        <p:spPr>
          <a:xfrm>
            <a:off x="9559557" y="6152387"/>
            <a:ext cx="755864" cy="359576"/>
          </a:xfrm>
          <a:prstGeom prst="rect">
            <a:avLst/>
          </a:prstGeom>
        </p:spPr>
      </p:pic>
      <p:pic>
        <p:nvPicPr>
          <p:cNvPr id="35" name="Picture 34">
            <a:extLst>
              <a:ext uri="{FF2B5EF4-FFF2-40B4-BE49-F238E27FC236}">
                <a16:creationId xmlns:a16="http://schemas.microsoft.com/office/drawing/2014/main" id="{ED0F120C-B318-06FE-B44B-01ADA7730FBE}"/>
              </a:ext>
            </a:extLst>
          </p:cNvPr>
          <p:cNvPicPr>
            <a:picLocks noChangeAspect="1"/>
          </p:cNvPicPr>
          <p:nvPr/>
        </p:nvPicPr>
        <p:blipFill>
          <a:blip r:embed="rId11"/>
          <a:stretch>
            <a:fillRect/>
          </a:stretch>
        </p:blipFill>
        <p:spPr>
          <a:xfrm>
            <a:off x="9559557" y="6559539"/>
            <a:ext cx="749834" cy="455253"/>
          </a:xfrm>
          <a:prstGeom prst="rect">
            <a:avLst/>
          </a:prstGeom>
        </p:spPr>
      </p:pic>
    </p:spTree>
    <p:extLst>
      <p:ext uri="{BB962C8B-B14F-4D97-AF65-F5344CB8AC3E}">
        <p14:creationId xmlns:p14="http://schemas.microsoft.com/office/powerpoint/2010/main" val="1238221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3806940"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dirty="0">
                <a:ln>
                  <a:noFill/>
                </a:ln>
                <a:solidFill>
                  <a:srgbClr val="323232"/>
                </a:solidFill>
                <a:effectLst/>
                <a:uLnTx/>
                <a:uFillTx/>
                <a:latin typeface="LondrinaSolid-Regular"/>
                <a:ea typeface="+mn-ea"/>
                <a:cs typeface="+mn-cs"/>
                <a:sym typeface="LondrinaSolid-Regular"/>
                <a:rtl val="0"/>
              </a:rPr>
              <a:t>Coverage </a:t>
            </a:r>
            <a:r>
              <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rPr>
              <a:t>Autumn 2 2024</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323232"/>
                </a:solidFill>
                <a:effectLst/>
                <a:uLnTx/>
                <a:uFillTx/>
                <a:latin typeface="RobotoCondensed-Regular"/>
                <a:ea typeface="RobotoCondensed-Regular"/>
                <a:cs typeface="RobotoCondensed-Regular"/>
                <a:sym typeface="RobotoCondensed-Regular"/>
                <a:rtl val="0"/>
              </a:rPr>
              <a:t>© Picture News 2024</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nvGraphicFramePr>
        <p:xfrm>
          <a:off x="376391" y="1144847"/>
          <a:ext cx="10144586" cy="5034716"/>
        </p:xfrm>
        <a:graphic>
          <a:graphicData uri="http://schemas.openxmlformats.org/drawingml/2006/table">
            <a:tbl>
              <a:tblPr>
                <a:tableStyleId>{5C22544A-7EE6-4342-B048-85BDC9FD1C3A}</a:tableStyleId>
              </a:tblPr>
              <a:tblGrid>
                <a:gridCol w="875939">
                  <a:extLst>
                    <a:ext uri="{9D8B030D-6E8A-4147-A177-3AD203B41FA5}">
                      <a16:colId xmlns:a16="http://schemas.microsoft.com/office/drawing/2014/main" val="3895165910"/>
                    </a:ext>
                  </a:extLst>
                </a:gridCol>
                <a:gridCol w="4522230">
                  <a:extLst>
                    <a:ext uri="{9D8B030D-6E8A-4147-A177-3AD203B41FA5}">
                      <a16:colId xmlns:a16="http://schemas.microsoft.com/office/drawing/2014/main" val="751550790"/>
                    </a:ext>
                  </a:extLst>
                </a:gridCol>
                <a:gridCol w="1451261">
                  <a:extLst>
                    <a:ext uri="{9D8B030D-6E8A-4147-A177-3AD203B41FA5}">
                      <a16:colId xmlns:a16="http://schemas.microsoft.com/office/drawing/2014/main" val="2208218514"/>
                    </a:ext>
                  </a:extLst>
                </a:gridCol>
                <a:gridCol w="1114360">
                  <a:extLst>
                    <a:ext uri="{9D8B030D-6E8A-4147-A177-3AD203B41FA5}">
                      <a16:colId xmlns:a16="http://schemas.microsoft.com/office/drawing/2014/main" val="1525544867"/>
                    </a:ext>
                  </a:extLst>
                </a:gridCol>
                <a:gridCol w="1308725">
                  <a:extLst>
                    <a:ext uri="{9D8B030D-6E8A-4147-A177-3AD203B41FA5}">
                      <a16:colId xmlns:a16="http://schemas.microsoft.com/office/drawing/2014/main" val="641390802"/>
                    </a:ext>
                  </a:extLst>
                </a:gridCol>
                <a:gridCol w="872071">
                  <a:extLst>
                    <a:ext uri="{9D8B030D-6E8A-4147-A177-3AD203B41FA5}">
                      <a16:colId xmlns:a16="http://schemas.microsoft.com/office/drawing/2014/main" val="1833709463"/>
                    </a:ext>
                  </a:extLst>
                </a:gridCol>
              </a:tblGrid>
              <a:tr h="405279">
                <a:tc>
                  <a:txBody>
                    <a:bodyPr/>
                    <a:lstStyle/>
                    <a:p>
                      <a:pPr>
                        <a:lnSpc>
                          <a:spcPct val="90000"/>
                        </a:lnSpc>
                      </a:pPr>
                      <a:r>
                        <a:rPr lang="en-US" sz="12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British</a:t>
                      </a:r>
                      <a:br>
                        <a:rPr lang="en-US" sz="1200" b="0">
                          <a:solidFill>
                            <a:schemeClr val="tx1"/>
                          </a:solidFill>
                          <a:latin typeface="Londrina Solid" pitchFamily="2" charset="77"/>
                        </a:rPr>
                      </a:br>
                      <a:r>
                        <a:rPr lang="en-US" sz="12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2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800" b="1" dirty="0">
                          <a:latin typeface="ABeeZee" panose="02000000000000000000" pitchFamily="2" charset="0"/>
                        </a:rPr>
                        <a:t>28</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900" kern="1200">
                          <a:solidFill>
                            <a:schemeClr val="dk1"/>
                          </a:solidFill>
                          <a:effectLst/>
                          <a:latin typeface="ABeeZee" panose="02000000000000000000" pitchFamily="2" charset="0"/>
                          <a:ea typeface="+mn-ea"/>
                          <a:cs typeface="+mn-cs"/>
                        </a:rPr>
                        <a:t>People in the USA will head to the polls on Tuesday 5th November to elect the next US president. The winner will serve a term of four years in the White House, starting in January 2025.</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a:latin typeface="ABeeZee" panose="02000000000000000000" pitchFamily="2" charset="0"/>
                        </a:rPr>
                        <a:t>What are the qualities that make a good leader?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a:latin typeface="ABeeZee" panose="02000000000000000000" pitchFamily="2" charset="0"/>
                        </a:rPr>
                        <a:t>Sex</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800" b="1" dirty="0">
                          <a:latin typeface="ABeeZee" panose="02000000000000000000" pitchFamily="2" charset="0"/>
                        </a:rPr>
                        <a:t>4</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900" b="0">
                          <a:latin typeface="ABeeZee" panose="02000000000000000000" pitchFamily="2" charset="0"/>
                        </a:rPr>
                        <a:t>A 23-year-old British climber has become the youngest woman to summit the world's fourteen highest mountains. Adriana Brownlee reached the 8,027m peak of </a:t>
                      </a:r>
                      <a:r>
                        <a:rPr lang="en-GB" sz="900" b="0" err="1">
                          <a:latin typeface="ABeeZee" panose="02000000000000000000" pitchFamily="2" charset="0"/>
                        </a:rPr>
                        <a:t>Shishapangma</a:t>
                      </a:r>
                      <a:r>
                        <a:rPr lang="en-GB" sz="900" b="0">
                          <a:latin typeface="ABeeZee" panose="02000000000000000000" pitchFamily="2" charset="0"/>
                        </a:rPr>
                        <a:t> in Tibet, at around 8am on 9th October. </a:t>
                      </a:r>
                      <a:endParaRPr lang="en-US" sz="9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900" b="0">
                          <a:latin typeface="ABeeZee" panose="02000000000000000000" pitchFamily="2" charset="0"/>
                        </a:rPr>
                        <a:t>How can our hopes and dreams help us to succeed?</a:t>
                      </a:r>
                      <a:endParaRPr lang="en-US" sz="9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900" b="0" kern="1200">
                          <a:solidFill>
                            <a:schemeClr val="dk1"/>
                          </a:solidFill>
                          <a:effectLst/>
                          <a:latin typeface="ABeeZee" panose="02000000000000000000" pitchFamily="2" charset="0"/>
                          <a:ea typeface="+mn-ea"/>
                          <a:cs typeface="+mn-cs"/>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9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682793">
                <a:tc>
                  <a:txBody>
                    <a:bodyPr/>
                    <a:lstStyle/>
                    <a:p>
                      <a:r>
                        <a:rPr lang="en-US" sz="800" b="1" dirty="0">
                          <a:latin typeface="ABeeZee" panose="02000000000000000000" pitchFamily="2" charset="0"/>
                        </a:rPr>
                        <a:t>11</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900" b="0">
                          <a:latin typeface="ABeeZee" panose="02000000000000000000" pitchFamily="2" charset="0"/>
                        </a:rPr>
                        <a:t>This year, Anti-Bullying Week takes place on 11th-15th November with the theme, ‘Choose Respect’. As part of the week, Odd Socks Day is on Tuesday 12th November, with odd socks being worn to celebrate what makes us all unique. </a:t>
                      </a:r>
                      <a:endParaRPr lang="en-US" sz="9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900" b="0">
                          <a:latin typeface="ABeeZee" panose="02000000000000000000" pitchFamily="2" charset="0"/>
                        </a:rPr>
                        <a:t>What impact can bullying have on a community?</a:t>
                      </a:r>
                      <a:endParaRPr lang="en-US" sz="9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900" b="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900" b="0">
                          <a:latin typeface="ABeeZee" panose="02000000000000000000" pitchFamily="2" charset="0"/>
                        </a:rPr>
                        <a:t>All</a:t>
                      </a:r>
                    </a:p>
                    <a:p>
                      <a:endParaRPr lang="en-US" sz="9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43465">
                <a:tc>
                  <a:txBody>
                    <a:bodyPr/>
                    <a:lstStyle/>
                    <a:p>
                      <a:r>
                        <a:rPr lang="en-US" sz="800" b="1" dirty="0">
                          <a:latin typeface="ABeeZee" panose="02000000000000000000" pitchFamily="2" charset="0"/>
                        </a:rPr>
                        <a:t>18</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900" b="0">
                          <a:latin typeface="ABeeZee" panose="02000000000000000000" pitchFamily="2" charset="0"/>
                        </a:rPr>
                        <a:t>A discovery of more than 6,000 ancient Maya structures, including a city of pyramids, has been named Valeriana. Hidden by jungle canopy in the Mexican state of Campeche, the city was discovered by chance.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900" b="0">
                          <a:latin typeface="ABeeZee" panose="02000000000000000000" pitchFamily="2" charset="0"/>
                        </a:rPr>
                        <a:t>Why is discovery important?</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900" b="0">
                          <a:latin typeface="ABeeZee" panose="02000000000000000000" pitchFamily="2" charset="0"/>
                        </a:rPr>
                        <a:t>Mutual Respect and Tolerance</a:t>
                      </a:r>
                    </a:p>
                    <a:p>
                      <a:endParaRPr lang="en-US" sz="9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900" b="0">
                          <a:latin typeface="ABeeZee" panose="02000000000000000000" pitchFamily="2" charset="0"/>
                        </a:rPr>
                        <a:t>Race</a:t>
                      </a:r>
                    </a:p>
                    <a:p>
                      <a:endParaRPr lang="en-US" sz="9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800" b="1" dirty="0">
                          <a:latin typeface="ABeeZee" panose="02000000000000000000" pitchFamily="2" charset="0"/>
                        </a:rPr>
                        <a:t>25</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900" b="0" dirty="0">
                          <a:latin typeface="ABeeZee" panose="02000000000000000000" pitchFamily="2" charset="0"/>
                        </a:rPr>
                        <a:t>This year’s </a:t>
                      </a:r>
                      <a:r>
                        <a:rPr lang="en-GB" sz="900" b="0" dirty="0" err="1">
                          <a:latin typeface="ABeeZee" panose="02000000000000000000" pitchFamily="2" charset="0"/>
                        </a:rPr>
                        <a:t>Earthshot</a:t>
                      </a:r>
                      <a:r>
                        <a:rPr lang="en-GB" sz="900" b="0" dirty="0">
                          <a:latin typeface="ABeeZee" panose="02000000000000000000" pitchFamily="2" charset="0"/>
                        </a:rPr>
                        <a:t> Prize winners have been announced. Prince William, who launched the prize in 2020, closed the award ceremony in Cape Town, South Africa. The </a:t>
                      </a:r>
                      <a:r>
                        <a:rPr lang="en-GB" sz="900" b="0" dirty="0" err="1">
                          <a:latin typeface="ABeeZee" panose="02000000000000000000" pitchFamily="2" charset="0"/>
                        </a:rPr>
                        <a:t>Earthshot</a:t>
                      </a:r>
                      <a:r>
                        <a:rPr lang="en-GB" sz="900" b="0">
                          <a:latin typeface="ABeeZee" panose="02000000000000000000" pitchFamily="2" charset="0"/>
                        </a:rPr>
                        <a:t> Prize celebrates and supports people and companies working to provide innovative solutions for climate and environmental issues..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900" b="0" dirty="0">
                          <a:latin typeface="ABeeZee" panose="02000000000000000000" pitchFamily="2" charset="0"/>
                        </a:rPr>
                        <a:t>How can we raise awareness of important issues?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9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900" b="0" dirty="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800" b="1" dirty="0">
                          <a:latin typeface="ABeeZee" panose="02000000000000000000" pitchFamily="2" charset="0"/>
                        </a:rPr>
                        <a:t>2</a:t>
                      </a:r>
                      <a:r>
                        <a:rPr lang="en-US" sz="800" b="1" baseline="30000" dirty="0">
                          <a:latin typeface="ABeeZee" panose="02000000000000000000" pitchFamily="2" charset="0"/>
                        </a:rPr>
                        <a:t>nd</a:t>
                      </a:r>
                      <a:r>
                        <a:rPr lang="en-US" sz="800" b="1" dirty="0">
                          <a:latin typeface="ABeeZee" panose="02000000000000000000" pitchFamily="2" charset="0"/>
                        </a:rPr>
                        <a:t> </a:t>
                      </a:r>
                    </a:p>
                    <a:p>
                      <a:r>
                        <a:rPr lang="en-US" sz="800" b="1" dirty="0">
                          <a:latin typeface="ABeeZee" panose="02000000000000000000" pitchFamily="2" charset="0"/>
                        </a:rPr>
                        <a:t>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900" b="0" dirty="0">
                          <a:latin typeface="ABeeZee" panose="02000000000000000000" pitchFamily="2" charset="0"/>
                        </a:rPr>
                        <a:t>The Football Association (FA) has laid out new plans aimed at raising awareness and increasing participation in disability football.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900" b="0" kern="1200" dirty="0">
                          <a:solidFill>
                            <a:schemeClr val="dk1"/>
                          </a:solidFill>
                          <a:effectLst/>
                          <a:latin typeface="ABeeZee" panose="02000000000000000000" pitchFamily="2" charset="0"/>
                          <a:ea typeface="+mn-ea"/>
                          <a:cs typeface="+mn-cs"/>
                        </a:rPr>
                        <a:t>What does it mean to feel included?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900" b="0" kern="1200" dirty="0">
                          <a:solidFill>
                            <a:schemeClr val="dk1"/>
                          </a:solidFill>
                          <a:effectLst/>
                          <a:latin typeface="ABeeZee" panose="02000000000000000000" pitchFamily="2" charset="0"/>
                          <a:ea typeface="+mn-ea"/>
                          <a:cs typeface="+mn-cs"/>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900" b="0" kern="1200" dirty="0">
                          <a:solidFill>
                            <a:schemeClr val="dk1"/>
                          </a:solidFill>
                          <a:effectLst/>
                          <a:latin typeface="ABeeZee" panose="02000000000000000000" pitchFamily="2" charset="0"/>
                          <a:ea typeface="+mn-ea"/>
                          <a:cs typeface="+mn-cs"/>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01068">
                <a:tc>
                  <a:txBody>
                    <a:bodyPr/>
                    <a:lstStyle/>
                    <a:p>
                      <a:r>
                        <a:rPr lang="en-US" sz="800" b="1" dirty="0">
                          <a:latin typeface="ABeeZee" panose="02000000000000000000" pitchFamily="2" charset="0"/>
                        </a:rPr>
                        <a:t>9</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900" b="0" kern="1200">
                          <a:solidFill>
                            <a:schemeClr val="dk1"/>
                          </a:solidFill>
                          <a:effectLst/>
                          <a:latin typeface="ABeeZee" pitchFamily="2" charset="0"/>
                          <a:ea typeface="+mn-ea"/>
                          <a:cs typeface="+mn-cs"/>
                        </a:rPr>
                        <a:t>Wicked, the hugely successful Broadway musical, has recently premiered worldwide as a film.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900" b="0" kern="1200" dirty="0">
                          <a:solidFill>
                            <a:schemeClr val="dk1"/>
                          </a:solidFill>
                          <a:effectLst/>
                          <a:latin typeface="ABeeZee" pitchFamily="2" charset="0"/>
                          <a:ea typeface="+mn-ea"/>
                          <a:cs typeface="+mn-cs"/>
                        </a:rPr>
                        <a:t>Should everyone have the opportunity to be a star?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a:latin typeface="ABeeZee" panose="02000000000000000000" pitchFamily="2" charset="0"/>
                        </a:rPr>
                        <a:t>Individual Liberty</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a:latin typeface="ABeeZee" panose="02000000000000000000" pitchFamily="2" charset="0"/>
                        </a:rPr>
                        <a:t>Age</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r h="281559">
                <a:tc>
                  <a:txBody>
                    <a:bodyPr/>
                    <a:lstStyle/>
                    <a:p>
                      <a:r>
                        <a:rPr lang="en-US" sz="800" b="1" dirty="0">
                          <a:latin typeface="ABeeZee" panose="02000000000000000000" pitchFamily="2" charset="0"/>
                        </a:rPr>
                        <a:t>16</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900" b="0" dirty="0">
                          <a:latin typeface="ABeeZee" panose="02000000000000000000" pitchFamily="2" charset="0"/>
                        </a:rPr>
                        <a:t>It is thought the number of cards sent this festive period will be lower than in previous years, as stamp prices have increased.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900" b="0" dirty="0">
                          <a:latin typeface="ABeeZee" panose="02000000000000000000" pitchFamily="2" charset="0"/>
                        </a:rPr>
                        <a:t>How can we show others we care?</a:t>
                      </a:r>
                    </a:p>
                    <a:p>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9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900" b="0" dirty="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539502719"/>
                  </a:ext>
                </a:extLst>
              </a:tr>
            </a:tbl>
          </a:graphicData>
        </a:graphic>
      </p:graphicFrame>
      <p:pic>
        <p:nvPicPr>
          <p:cNvPr id="2" name="Picture 1">
            <a:extLst>
              <a:ext uri="{FF2B5EF4-FFF2-40B4-BE49-F238E27FC236}">
                <a16:creationId xmlns:a16="http://schemas.microsoft.com/office/drawing/2014/main" id="{762DD2BA-AD3E-19EF-7522-6DD9BBFBBD20}"/>
              </a:ext>
            </a:extLst>
          </p:cNvPr>
          <p:cNvPicPr>
            <a:picLocks noChangeAspect="1"/>
          </p:cNvPicPr>
          <p:nvPr/>
        </p:nvPicPr>
        <p:blipFill>
          <a:blip r:embed="rId2"/>
          <a:srcRect/>
          <a:stretch/>
        </p:blipFill>
        <p:spPr>
          <a:xfrm>
            <a:off x="9700471" y="2218582"/>
            <a:ext cx="777271" cy="489500"/>
          </a:xfrm>
          <a:prstGeom prst="rect">
            <a:avLst/>
          </a:prstGeom>
        </p:spPr>
      </p:pic>
      <p:pic>
        <p:nvPicPr>
          <p:cNvPr id="32" name="Picture 31">
            <a:extLst>
              <a:ext uri="{FF2B5EF4-FFF2-40B4-BE49-F238E27FC236}">
                <a16:creationId xmlns:a16="http://schemas.microsoft.com/office/drawing/2014/main" id="{949EDCF9-91BE-5BD6-E2C6-8FC0B3AB827B}"/>
              </a:ext>
            </a:extLst>
          </p:cNvPr>
          <p:cNvPicPr>
            <a:picLocks noChangeAspect="1"/>
          </p:cNvPicPr>
          <p:nvPr/>
        </p:nvPicPr>
        <p:blipFill rotWithShape="1">
          <a:blip r:embed="rId3"/>
          <a:srcRect l="1" r="1"/>
          <a:stretch/>
        </p:blipFill>
        <p:spPr bwMode="auto">
          <a:xfrm>
            <a:off x="9692514" y="1643999"/>
            <a:ext cx="785229" cy="501727"/>
          </a:xfrm>
          <a:prstGeom prst="rect">
            <a:avLst/>
          </a:prstGeom>
          <a:ln>
            <a:noFill/>
          </a:ln>
          <a:extLst>
            <a:ext uri="{53640926-AAD7-44D8-BBD7-CCE9431645EC}">
              <a14:shadowObscured xmlns:a14="http://schemas.microsoft.com/office/drawing/2010/main"/>
            </a:ext>
          </a:extLst>
        </p:spPr>
      </p:pic>
      <p:pic>
        <p:nvPicPr>
          <p:cNvPr id="38" name="Picture 37">
            <a:extLst>
              <a:ext uri="{FF2B5EF4-FFF2-40B4-BE49-F238E27FC236}">
                <a16:creationId xmlns:a16="http://schemas.microsoft.com/office/drawing/2014/main" id="{B42AD732-0553-504A-41AB-48DAE9B12E1C}"/>
              </a:ext>
            </a:extLst>
          </p:cNvPr>
          <p:cNvPicPr>
            <a:picLocks noChangeAspect="1"/>
          </p:cNvPicPr>
          <p:nvPr/>
        </p:nvPicPr>
        <p:blipFill>
          <a:blip r:embed="rId4"/>
          <a:stretch>
            <a:fillRect/>
          </a:stretch>
        </p:blipFill>
        <p:spPr>
          <a:xfrm>
            <a:off x="9707336" y="2773692"/>
            <a:ext cx="770406" cy="616570"/>
          </a:xfrm>
          <a:prstGeom prst="rect">
            <a:avLst/>
          </a:prstGeom>
        </p:spPr>
      </p:pic>
      <p:pic>
        <p:nvPicPr>
          <p:cNvPr id="26" name="Picture 25">
            <a:extLst>
              <a:ext uri="{FF2B5EF4-FFF2-40B4-BE49-F238E27FC236}">
                <a16:creationId xmlns:a16="http://schemas.microsoft.com/office/drawing/2014/main" id="{6E6B2D02-93A4-D08F-99C0-45A49E7882DE}"/>
              </a:ext>
            </a:extLst>
          </p:cNvPr>
          <p:cNvPicPr>
            <a:picLocks noChangeAspect="1"/>
          </p:cNvPicPr>
          <p:nvPr/>
        </p:nvPicPr>
        <p:blipFill>
          <a:blip r:embed="rId5"/>
          <a:stretch>
            <a:fillRect/>
          </a:stretch>
        </p:blipFill>
        <p:spPr>
          <a:xfrm>
            <a:off x="9707335" y="3464336"/>
            <a:ext cx="770405" cy="447655"/>
          </a:xfrm>
          <a:prstGeom prst="rect">
            <a:avLst/>
          </a:prstGeom>
        </p:spPr>
      </p:pic>
      <p:pic>
        <p:nvPicPr>
          <p:cNvPr id="27" name="Picture 26">
            <a:extLst>
              <a:ext uri="{FF2B5EF4-FFF2-40B4-BE49-F238E27FC236}">
                <a16:creationId xmlns:a16="http://schemas.microsoft.com/office/drawing/2014/main" id="{29D21873-51FA-43A4-5A08-6CCC543516F2}"/>
              </a:ext>
            </a:extLst>
          </p:cNvPr>
          <p:cNvPicPr>
            <a:picLocks noChangeAspect="1"/>
          </p:cNvPicPr>
          <p:nvPr/>
        </p:nvPicPr>
        <p:blipFill>
          <a:blip r:embed="rId6"/>
          <a:stretch>
            <a:fillRect/>
          </a:stretch>
        </p:blipFill>
        <p:spPr>
          <a:xfrm>
            <a:off x="9698712" y="4015960"/>
            <a:ext cx="777475" cy="553167"/>
          </a:xfrm>
          <a:prstGeom prst="rect">
            <a:avLst/>
          </a:prstGeom>
        </p:spPr>
      </p:pic>
      <p:pic>
        <p:nvPicPr>
          <p:cNvPr id="28" name="Picture 27">
            <a:extLst>
              <a:ext uri="{FF2B5EF4-FFF2-40B4-BE49-F238E27FC236}">
                <a16:creationId xmlns:a16="http://schemas.microsoft.com/office/drawing/2014/main" id="{139E64CD-BF62-4418-76EE-570C272FEAB4}"/>
              </a:ext>
            </a:extLst>
          </p:cNvPr>
          <p:cNvPicPr>
            <a:picLocks noChangeAspect="1"/>
          </p:cNvPicPr>
          <p:nvPr/>
        </p:nvPicPr>
        <p:blipFill>
          <a:blip r:embed="rId7"/>
          <a:stretch>
            <a:fillRect/>
          </a:stretch>
        </p:blipFill>
        <p:spPr>
          <a:xfrm>
            <a:off x="9700264" y="4647638"/>
            <a:ext cx="775923" cy="501726"/>
          </a:xfrm>
          <a:prstGeom prst="rect">
            <a:avLst/>
          </a:prstGeom>
        </p:spPr>
      </p:pic>
      <p:pic>
        <p:nvPicPr>
          <p:cNvPr id="31" name="Picture 30">
            <a:extLst>
              <a:ext uri="{FF2B5EF4-FFF2-40B4-BE49-F238E27FC236}">
                <a16:creationId xmlns:a16="http://schemas.microsoft.com/office/drawing/2014/main" id="{2760EDB9-818E-D3EE-974C-220F81A8286C}"/>
              </a:ext>
            </a:extLst>
          </p:cNvPr>
          <p:cNvPicPr>
            <a:picLocks noChangeAspect="1"/>
          </p:cNvPicPr>
          <p:nvPr/>
        </p:nvPicPr>
        <p:blipFill>
          <a:blip r:embed="rId8"/>
          <a:stretch>
            <a:fillRect/>
          </a:stretch>
        </p:blipFill>
        <p:spPr>
          <a:xfrm>
            <a:off x="9703799" y="5219869"/>
            <a:ext cx="772387" cy="421124"/>
          </a:xfrm>
          <a:prstGeom prst="rect">
            <a:avLst/>
          </a:prstGeom>
        </p:spPr>
      </p:pic>
      <p:pic>
        <p:nvPicPr>
          <p:cNvPr id="33" name="Picture 32">
            <a:extLst>
              <a:ext uri="{FF2B5EF4-FFF2-40B4-BE49-F238E27FC236}">
                <a16:creationId xmlns:a16="http://schemas.microsoft.com/office/drawing/2014/main" id="{CDB89B89-E7A4-94F3-4561-EB8B9930506B}"/>
              </a:ext>
            </a:extLst>
          </p:cNvPr>
          <p:cNvPicPr>
            <a:picLocks noChangeAspect="1"/>
          </p:cNvPicPr>
          <p:nvPr/>
        </p:nvPicPr>
        <p:blipFill>
          <a:blip r:embed="rId9"/>
          <a:stretch>
            <a:fillRect/>
          </a:stretch>
        </p:blipFill>
        <p:spPr>
          <a:xfrm>
            <a:off x="9700263" y="5703855"/>
            <a:ext cx="772387" cy="451070"/>
          </a:xfrm>
          <a:prstGeom prst="rect">
            <a:avLst/>
          </a:prstGeom>
        </p:spPr>
      </p:pic>
    </p:spTree>
    <p:extLst>
      <p:ext uri="{BB962C8B-B14F-4D97-AF65-F5344CB8AC3E}">
        <p14:creationId xmlns:p14="http://schemas.microsoft.com/office/powerpoint/2010/main" val="728690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056560"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a:ln>
                  <a:noFill/>
                </a:ln>
                <a:solidFill>
                  <a:srgbClr val="323232"/>
                </a:solidFill>
                <a:effectLst/>
                <a:uLnTx/>
                <a:uFillTx/>
                <a:latin typeface="LondrinaSolid-Regular"/>
                <a:ea typeface="+mn-ea"/>
                <a:cs typeface="+mn-cs"/>
                <a:sym typeface="LondrinaSolid-Regular"/>
                <a:rtl val="0"/>
              </a:rPr>
              <a:t>Coverage </a:t>
            </a:r>
            <a:r>
              <a:rPr kumimoji="0" lang="en-US" sz="2000" b="0" i="0" u="none" strike="noStrike" kern="1200" cap="none" spc="0" normalizeH="0" baseline="0" noProof="0">
                <a:ln>
                  <a:noFill/>
                </a:ln>
                <a:solidFill>
                  <a:srgbClr val="A6B13B"/>
                </a:solidFill>
                <a:effectLst/>
                <a:uLnTx/>
                <a:uFillTx/>
                <a:latin typeface="LondrinaSolid-Regular"/>
                <a:ea typeface="+mn-ea"/>
                <a:cs typeface="+mn-cs"/>
                <a:sym typeface="LondrinaSolid-Regular"/>
                <a:rtl val="0"/>
              </a:rPr>
              <a:t>Spring 1 2025</a:t>
            </a:r>
            <a:endPar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endParaRP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323232"/>
                </a:solidFill>
                <a:effectLst/>
                <a:uLnTx/>
                <a:uFillTx/>
                <a:latin typeface="RobotoCondensed-Regular"/>
                <a:ea typeface="RobotoCondensed-Regular"/>
                <a:cs typeface="RobotoCondensed-Regular"/>
                <a:sym typeface="RobotoCondensed-Regular"/>
                <a:rtl val="0"/>
              </a:rPr>
              <a:t>© Picture News 2025</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nvGraphicFramePr>
        <p:xfrm>
          <a:off x="376391" y="1144847"/>
          <a:ext cx="9966036" cy="5462615"/>
        </p:xfrm>
        <a:graphic>
          <a:graphicData uri="http://schemas.openxmlformats.org/drawingml/2006/table">
            <a:tbl>
              <a:tblPr>
                <a:tableStyleId>{5C22544A-7EE6-4342-B048-85BDC9FD1C3A}</a:tableStyleId>
              </a:tblPr>
              <a:tblGrid>
                <a:gridCol w="852617">
                  <a:extLst>
                    <a:ext uri="{9D8B030D-6E8A-4147-A177-3AD203B41FA5}">
                      <a16:colId xmlns:a16="http://schemas.microsoft.com/office/drawing/2014/main" val="3895165910"/>
                    </a:ext>
                  </a:extLst>
                </a:gridCol>
                <a:gridCol w="4603626">
                  <a:extLst>
                    <a:ext uri="{9D8B030D-6E8A-4147-A177-3AD203B41FA5}">
                      <a16:colId xmlns:a16="http://schemas.microsoft.com/office/drawing/2014/main" val="751550790"/>
                    </a:ext>
                  </a:extLst>
                </a:gridCol>
                <a:gridCol w="1576585">
                  <a:extLst>
                    <a:ext uri="{9D8B030D-6E8A-4147-A177-3AD203B41FA5}">
                      <a16:colId xmlns:a16="http://schemas.microsoft.com/office/drawing/2014/main" val="2208218514"/>
                    </a:ext>
                  </a:extLst>
                </a:gridCol>
                <a:gridCol w="891938">
                  <a:extLst>
                    <a:ext uri="{9D8B030D-6E8A-4147-A177-3AD203B41FA5}">
                      <a16:colId xmlns:a16="http://schemas.microsoft.com/office/drawing/2014/main" val="1525544867"/>
                    </a:ext>
                  </a:extLst>
                </a:gridCol>
                <a:gridCol w="1288868">
                  <a:extLst>
                    <a:ext uri="{9D8B030D-6E8A-4147-A177-3AD203B41FA5}">
                      <a16:colId xmlns:a16="http://schemas.microsoft.com/office/drawing/2014/main" val="641390802"/>
                    </a:ext>
                  </a:extLst>
                </a:gridCol>
                <a:gridCol w="752402">
                  <a:extLst>
                    <a:ext uri="{9D8B030D-6E8A-4147-A177-3AD203B41FA5}">
                      <a16:colId xmlns:a16="http://schemas.microsoft.com/office/drawing/2014/main" val="1833709463"/>
                    </a:ext>
                  </a:extLst>
                </a:gridCol>
              </a:tblGrid>
              <a:tr h="776979">
                <a:tc>
                  <a:txBody>
                    <a:bodyPr/>
                    <a:lstStyle/>
                    <a:p>
                      <a:pPr>
                        <a:lnSpc>
                          <a:spcPct val="90000"/>
                        </a:lnSpc>
                      </a:pPr>
                      <a:r>
                        <a:rPr lang="en-US" sz="12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British</a:t>
                      </a:r>
                      <a:br>
                        <a:rPr lang="en-US" sz="1200" b="0">
                          <a:solidFill>
                            <a:schemeClr val="tx1"/>
                          </a:solidFill>
                          <a:latin typeface="Londrina Solid" pitchFamily="2" charset="77"/>
                        </a:rPr>
                      </a:br>
                      <a:r>
                        <a:rPr lang="en-US" sz="12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2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752646">
                <a:tc>
                  <a:txBody>
                    <a:bodyPr/>
                    <a:lstStyle/>
                    <a:p>
                      <a:r>
                        <a:rPr lang="en-US" sz="1000" b="1" dirty="0">
                          <a:latin typeface="ABeeZee" panose="02000000000000000000" pitchFamily="2" charset="0"/>
                        </a:rPr>
                        <a:t>6</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Birdwatch 2025 is an annual UK-wide citizen science project, held in January, in which people help gather data to support the work of scientists.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Is it our responsibility to protect local wildlife?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619826">
                <a:tc>
                  <a:txBody>
                    <a:bodyPr/>
                    <a:lstStyle/>
                    <a:p>
                      <a:r>
                        <a:rPr lang="en-US" sz="1000" b="1" dirty="0">
                          <a:latin typeface="ABeeZee" panose="02000000000000000000" pitchFamily="2" charset="0"/>
                        </a:rPr>
                        <a:t>13</a:t>
                      </a:r>
                      <a:r>
                        <a:rPr lang="en-US" sz="1000" b="1" baseline="30000" dirty="0">
                          <a:latin typeface="ABeeZee" panose="02000000000000000000" pitchFamily="2" charset="0"/>
                        </a:rPr>
                        <a:t>th</a:t>
                      </a:r>
                      <a:endParaRPr lang="en-US" sz="1000" b="1" dirty="0">
                        <a:latin typeface="ABeeZee" panose="02000000000000000000" pitchFamily="2" charset="0"/>
                      </a:endParaRP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Prime Minister Keir Starmer has stated that building new homes is a 'top priority.' The government has announced changes to planning rules, aiming to make it easier to build homes in the countryside.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Should you be allowed to build homes anywhere?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dirty="0">
                          <a:solidFill>
                            <a:schemeClr val="dk1"/>
                          </a:solidFill>
                          <a:effectLst/>
                          <a:latin typeface="ABeeZee" panose="02000000000000000000" pitchFamily="2" charset="0"/>
                          <a:ea typeface="+mn-ea"/>
                          <a:cs typeface="+mn-cs"/>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752646">
                <a:tc>
                  <a:txBody>
                    <a:bodyPr/>
                    <a:lstStyle/>
                    <a:p>
                      <a:r>
                        <a:rPr lang="en-US" sz="1000" b="1" dirty="0">
                          <a:latin typeface="ABeeZee" panose="02000000000000000000" pitchFamily="2" charset="0"/>
                        </a:rPr>
                        <a:t>20</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dirty="0">
                          <a:latin typeface="ABeeZee" panose="02000000000000000000" pitchFamily="2" charset="0"/>
                        </a:rPr>
                        <a:t>The UK government’s culture secretary, Lisa Nandy, has written to video-sharing platforms, such as YouTube and TikTok, asking them to actively share more educational content for children.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dirty="0">
                          <a:latin typeface="ABeeZee" panose="02000000000000000000" pitchFamily="2" charset="0"/>
                        </a:rPr>
                        <a:t>Should YouTube have more rules for younger users?</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000" b="0" dirty="0">
                          <a:latin typeface="ABeeZee" panose="02000000000000000000" pitchFamily="2" charset="0"/>
                        </a:rPr>
                        <a:t>Age</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619826">
                <a:tc>
                  <a:txBody>
                    <a:bodyPr/>
                    <a:lstStyle/>
                    <a:p>
                      <a:r>
                        <a:rPr lang="en-US" sz="1000" b="1" dirty="0">
                          <a:latin typeface="ABeeZee" panose="02000000000000000000" pitchFamily="2" charset="0"/>
                        </a:rPr>
                        <a:t>27</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New data has shown that 2024 was the Earth's hottest year on record, warming by 1.5°C.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Who should be involved in key decisions for the world?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Race</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619826">
                <a:tc>
                  <a:txBody>
                    <a:bodyPr/>
                    <a:lstStyle/>
                    <a:p>
                      <a:r>
                        <a:rPr lang="en-US" sz="1000" b="1" dirty="0">
                          <a:latin typeface="ABeeZee" panose="02000000000000000000" pitchFamily="2" charset="0"/>
                        </a:rPr>
                        <a:t>3</a:t>
                      </a:r>
                      <a:r>
                        <a:rPr lang="en-US" sz="1000" b="1" baseline="30000" dirty="0">
                          <a:latin typeface="ABeeZee" panose="02000000000000000000" pitchFamily="2" charset="0"/>
                        </a:rPr>
                        <a:t>rd</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kern="1200" dirty="0">
                          <a:solidFill>
                            <a:schemeClr val="dk1"/>
                          </a:solidFill>
                          <a:effectLst/>
                          <a:latin typeface="ABeeZee" pitchFamily="2" charset="0"/>
                          <a:ea typeface="+mn-ea"/>
                          <a:cs typeface="+mn-cs"/>
                        </a:rPr>
                        <a:t>Tennis player Emma Raducanu has revealed that she would like to meet darts champion Luke Littler after stating her respect for his recent achievement in becoming a world darts champion.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Do you need to feel under pressure to achieve great things?</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619826">
                <a:tc>
                  <a:txBody>
                    <a:bodyPr/>
                    <a:lstStyle/>
                    <a:p>
                      <a:r>
                        <a:rPr lang="en-US" sz="1000" b="1" dirty="0">
                          <a:latin typeface="ABeeZee" panose="02000000000000000000" pitchFamily="2" charset="0"/>
                        </a:rPr>
                        <a:t>10</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kern="1200" dirty="0">
                          <a:solidFill>
                            <a:schemeClr val="dk1"/>
                          </a:solidFill>
                          <a:effectLst/>
                          <a:latin typeface="ABeeZee" pitchFamily="2" charset="0"/>
                          <a:ea typeface="+mn-ea"/>
                          <a:cs typeface="+mn-cs"/>
                        </a:rPr>
                        <a:t>The Nepalese government has announced that, from September, climbers aiming for the world’s highest mountain will have to pay just over £12,000 ($15,000) during the main climbing season</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Should we be allowed to travel anywhere we like?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Mutual Respect &amp;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anose="02000000000000000000" pitchFamily="2" charset="0"/>
                          <a:ea typeface="+mn-ea"/>
                          <a:cs typeface="+mn-cs"/>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619826">
                <a:tc>
                  <a:txBody>
                    <a:bodyPr/>
                    <a:lstStyle/>
                    <a:p>
                      <a:r>
                        <a:rPr lang="en-US" sz="1000" b="1" dirty="0">
                          <a:latin typeface="ABeeZee" panose="02000000000000000000" pitchFamily="2" charset="0"/>
                        </a:rPr>
                        <a:t>17</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kern="1200" dirty="0">
                          <a:solidFill>
                            <a:schemeClr val="dk1"/>
                          </a:solidFill>
                          <a:effectLst/>
                          <a:latin typeface="ABeeZee" pitchFamily="2" charset="0"/>
                          <a:ea typeface="+mn-ea"/>
                          <a:cs typeface="+mn-cs"/>
                        </a:rPr>
                        <a:t>Global retail giant, Amazon, has announced its first UK drone deliveries will take place in Darlington as part of a trial.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Are drones the future of delivery?</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dirty="0">
                          <a:latin typeface="ABeeZee" panose="02000000000000000000" pitchFamily="2" charset="0"/>
                        </a:rPr>
                        <a:t>All</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bl>
          </a:graphicData>
        </a:graphic>
      </p:graphicFrame>
      <p:pic>
        <p:nvPicPr>
          <p:cNvPr id="26" name="Picture 25">
            <a:extLst>
              <a:ext uri="{FF2B5EF4-FFF2-40B4-BE49-F238E27FC236}">
                <a16:creationId xmlns:a16="http://schemas.microsoft.com/office/drawing/2014/main" id="{D8812CF1-8A3D-50FD-92A6-104DC41941B7}"/>
              </a:ext>
            </a:extLst>
          </p:cNvPr>
          <p:cNvPicPr>
            <a:picLocks noChangeAspect="1"/>
          </p:cNvPicPr>
          <p:nvPr/>
        </p:nvPicPr>
        <p:blipFill>
          <a:blip r:embed="rId2"/>
          <a:stretch>
            <a:fillRect/>
          </a:stretch>
        </p:blipFill>
        <p:spPr>
          <a:xfrm rot="10800000" flipH="1" flipV="1">
            <a:off x="9624890" y="1941152"/>
            <a:ext cx="690532" cy="693665"/>
          </a:xfrm>
          <a:prstGeom prst="rect">
            <a:avLst/>
          </a:prstGeom>
        </p:spPr>
      </p:pic>
      <p:pic>
        <p:nvPicPr>
          <p:cNvPr id="2" name="Picture 1">
            <a:extLst>
              <a:ext uri="{FF2B5EF4-FFF2-40B4-BE49-F238E27FC236}">
                <a16:creationId xmlns:a16="http://schemas.microsoft.com/office/drawing/2014/main" id="{53F5D02C-7343-59A6-CC5C-0F32A2EC20CC}"/>
              </a:ext>
            </a:extLst>
          </p:cNvPr>
          <p:cNvPicPr>
            <a:picLocks noChangeAspect="1"/>
          </p:cNvPicPr>
          <p:nvPr/>
        </p:nvPicPr>
        <p:blipFill>
          <a:blip r:embed="rId3"/>
          <a:stretch>
            <a:fillRect/>
          </a:stretch>
        </p:blipFill>
        <p:spPr>
          <a:xfrm>
            <a:off x="9629568" y="2705614"/>
            <a:ext cx="685854" cy="567824"/>
          </a:xfrm>
          <a:prstGeom prst="rect">
            <a:avLst/>
          </a:prstGeom>
        </p:spPr>
      </p:pic>
      <p:pic>
        <p:nvPicPr>
          <p:cNvPr id="27" name="Picture 26">
            <a:extLst>
              <a:ext uri="{FF2B5EF4-FFF2-40B4-BE49-F238E27FC236}">
                <a16:creationId xmlns:a16="http://schemas.microsoft.com/office/drawing/2014/main" id="{FF5F5E5D-F60E-55EA-ACF3-CC1AB53E97DE}"/>
              </a:ext>
            </a:extLst>
          </p:cNvPr>
          <p:cNvPicPr>
            <a:picLocks noChangeAspect="1"/>
          </p:cNvPicPr>
          <p:nvPr/>
        </p:nvPicPr>
        <p:blipFill>
          <a:blip r:embed="rId4"/>
          <a:stretch>
            <a:fillRect/>
          </a:stretch>
        </p:blipFill>
        <p:spPr>
          <a:xfrm>
            <a:off x="9624890" y="3317859"/>
            <a:ext cx="685854" cy="704331"/>
          </a:xfrm>
          <a:prstGeom prst="rect">
            <a:avLst/>
          </a:prstGeom>
        </p:spPr>
      </p:pic>
      <p:pic>
        <p:nvPicPr>
          <p:cNvPr id="28" name="Picture 27">
            <a:extLst>
              <a:ext uri="{FF2B5EF4-FFF2-40B4-BE49-F238E27FC236}">
                <a16:creationId xmlns:a16="http://schemas.microsoft.com/office/drawing/2014/main" id="{E00CCE5C-77CF-172A-8707-8101EDB3FD44}"/>
              </a:ext>
            </a:extLst>
          </p:cNvPr>
          <p:cNvPicPr>
            <a:picLocks noChangeAspect="1"/>
          </p:cNvPicPr>
          <p:nvPr/>
        </p:nvPicPr>
        <p:blipFill>
          <a:blip r:embed="rId5"/>
          <a:stretch>
            <a:fillRect/>
          </a:stretch>
        </p:blipFill>
        <p:spPr>
          <a:xfrm>
            <a:off x="9614528" y="4081112"/>
            <a:ext cx="685854" cy="543039"/>
          </a:xfrm>
          <a:prstGeom prst="rect">
            <a:avLst/>
          </a:prstGeom>
        </p:spPr>
      </p:pic>
      <p:pic>
        <p:nvPicPr>
          <p:cNvPr id="25" name="Picture 24">
            <a:extLst>
              <a:ext uri="{FF2B5EF4-FFF2-40B4-BE49-F238E27FC236}">
                <a16:creationId xmlns:a16="http://schemas.microsoft.com/office/drawing/2014/main" id="{5BA3CEA5-5D16-3761-6B5C-FEB3B027C92A}"/>
              </a:ext>
            </a:extLst>
          </p:cNvPr>
          <p:cNvPicPr>
            <a:picLocks noChangeAspect="1"/>
          </p:cNvPicPr>
          <p:nvPr/>
        </p:nvPicPr>
        <p:blipFill>
          <a:blip r:embed="rId2"/>
          <a:stretch>
            <a:fillRect/>
          </a:stretch>
        </p:blipFill>
        <p:spPr>
          <a:xfrm rot="10800000" flipH="1" flipV="1">
            <a:off x="9617094" y="4699761"/>
            <a:ext cx="683288" cy="620534"/>
          </a:xfrm>
          <a:prstGeom prst="rect">
            <a:avLst/>
          </a:prstGeom>
        </p:spPr>
      </p:pic>
      <p:pic>
        <p:nvPicPr>
          <p:cNvPr id="32" name="Picture 31">
            <a:extLst>
              <a:ext uri="{FF2B5EF4-FFF2-40B4-BE49-F238E27FC236}">
                <a16:creationId xmlns:a16="http://schemas.microsoft.com/office/drawing/2014/main" id="{7AB4BE15-2CB9-9714-58CB-AF50A42A808B}"/>
              </a:ext>
            </a:extLst>
          </p:cNvPr>
          <p:cNvPicPr>
            <a:picLocks noChangeAspect="1"/>
          </p:cNvPicPr>
          <p:nvPr/>
        </p:nvPicPr>
        <p:blipFill>
          <a:blip r:embed="rId6"/>
          <a:stretch>
            <a:fillRect/>
          </a:stretch>
        </p:blipFill>
        <p:spPr>
          <a:xfrm>
            <a:off x="9629740" y="5395906"/>
            <a:ext cx="672318" cy="564375"/>
          </a:xfrm>
          <a:prstGeom prst="rect">
            <a:avLst/>
          </a:prstGeom>
        </p:spPr>
      </p:pic>
      <p:pic>
        <p:nvPicPr>
          <p:cNvPr id="31" name="Picture 30">
            <a:extLst>
              <a:ext uri="{FF2B5EF4-FFF2-40B4-BE49-F238E27FC236}">
                <a16:creationId xmlns:a16="http://schemas.microsoft.com/office/drawing/2014/main" id="{BCE9A706-750B-2F4F-4ED0-1BBAEEE3DD97}"/>
              </a:ext>
            </a:extLst>
          </p:cNvPr>
          <p:cNvPicPr>
            <a:picLocks noChangeAspect="1"/>
          </p:cNvPicPr>
          <p:nvPr/>
        </p:nvPicPr>
        <p:blipFill>
          <a:blip r:embed="rId7"/>
          <a:stretch>
            <a:fillRect/>
          </a:stretch>
        </p:blipFill>
        <p:spPr>
          <a:xfrm>
            <a:off x="9621296" y="5997867"/>
            <a:ext cx="672318" cy="564375"/>
          </a:xfrm>
          <a:prstGeom prst="rect">
            <a:avLst/>
          </a:prstGeom>
        </p:spPr>
      </p:pic>
    </p:spTree>
    <p:extLst>
      <p:ext uri="{BB962C8B-B14F-4D97-AF65-F5344CB8AC3E}">
        <p14:creationId xmlns:p14="http://schemas.microsoft.com/office/powerpoint/2010/main" val="4262121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056560"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dirty="0">
                <a:ln>
                  <a:noFill/>
                </a:ln>
                <a:solidFill>
                  <a:srgbClr val="323232"/>
                </a:solidFill>
                <a:effectLst/>
                <a:uLnTx/>
                <a:uFillTx/>
                <a:latin typeface="LondrinaSolid-Regular"/>
                <a:ea typeface="+mn-ea"/>
                <a:cs typeface="+mn-cs"/>
                <a:sym typeface="LondrinaSolid-Regular"/>
                <a:rtl val="0"/>
              </a:rPr>
              <a:t>Coverage </a:t>
            </a:r>
            <a:r>
              <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rPr>
              <a:t>Spring 2 2025</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323232"/>
                </a:solidFill>
                <a:effectLst/>
                <a:uLnTx/>
                <a:uFillTx/>
                <a:latin typeface="RobotoCondensed-Regular"/>
                <a:ea typeface="RobotoCondensed-Regular"/>
                <a:cs typeface="RobotoCondensed-Regular"/>
                <a:sym typeface="RobotoCondensed-Regular"/>
                <a:rtl val="0"/>
              </a:rPr>
              <a:t>© Picture News </a:t>
            </a:r>
            <a:r>
              <a:rPr kumimoji="0" lang="en-US" sz="800" b="0" i="0" u="none" strike="noStrike" kern="1200" cap="none" spc="0" normalizeH="0" baseline="0" noProof="0" dirty="0">
                <a:ln>
                  <a:noFill/>
                </a:ln>
                <a:solidFill>
                  <a:srgbClr val="323232"/>
                </a:solidFill>
                <a:effectLst/>
                <a:uLnTx/>
                <a:uFillTx/>
                <a:latin typeface="RobotoCondensed-Regular"/>
                <a:ea typeface="RobotoCondensed-Regular"/>
                <a:cs typeface="RobotoCondensed-Regular"/>
                <a:sym typeface="RobotoCondensed-Regular"/>
                <a:rtl val="0"/>
              </a:rPr>
              <a:t>2025</a:t>
            </a:r>
            <a:endParaRPr kumimoji="0" lang="en-US" sz="800" b="0" i="0" u="none" strike="noStrike" kern="1200" cap="none" spc="0" normalizeH="0" baseline="0" noProof="0">
              <a:ln>
                <a:noFill/>
              </a:ln>
              <a:solidFill>
                <a:srgbClr val="323232"/>
              </a:solidFill>
              <a:effectLst/>
              <a:uLnTx/>
              <a:uFillTx/>
              <a:latin typeface="RobotoCondensed-Regular"/>
              <a:ea typeface="RobotoCondensed-Regular"/>
              <a:cs typeface="RobotoCondensed-Regular"/>
              <a:sym typeface="RobotoCondensed-Regular"/>
              <a:rtl val="0"/>
            </a:endParaRP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nvGraphicFramePr>
        <p:xfrm>
          <a:off x="376393" y="1144847"/>
          <a:ext cx="9954527" cy="5209817"/>
        </p:xfrm>
        <a:graphic>
          <a:graphicData uri="http://schemas.openxmlformats.org/drawingml/2006/table">
            <a:tbl>
              <a:tblPr>
                <a:tableStyleId>{5C22544A-7EE6-4342-B048-85BDC9FD1C3A}</a:tableStyleId>
              </a:tblPr>
              <a:tblGrid>
                <a:gridCol w="853225">
                  <a:extLst>
                    <a:ext uri="{9D8B030D-6E8A-4147-A177-3AD203B41FA5}">
                      <a16:colId xmlns:a16="http://schemas.microsoft.com/office/drawing/2014/main" val="3895165910"/>
                    </a:ext>
                  </a:extLst>
                </a:gridCol>
                <a:gridCol w="4290110">
                  <a:extLst>
                    <a:ext uri="{9D8B030D-6E8A-4147-A177-3AD203B41FA5}">
                      <a16:colId xmlns:a16="http://schemas.microsoft.com/office/drawing/2014/main" val="751550790"/>
                    </a:ext>
                  </a:extLst>
                </a:gridCol>
                <a:gridCol w="1564878">
                  <a:extLst>
                    <a:ext uri="{9D8B030D-6E8A-4147-A177-3AD203B41FA5}">
                      <a16:colId xmlns:a16="http://schemas.microsoft.com/office/drawing/2014/main" val="2208218514"/>
                    </a:ext>
                  </a:extLst>
                </a:gridCol>
                <a:gridCol w="1139737">
                  <a:extLst>
                    <a:ext uri="{9D8B030D-6E8A-4147-A177-3AD203B41FA5}">
                      <a16:colId xmlns:a16="http://schemas.microsoft.com/office/drawing/2014/main" val="1525544867"/>
                    </a:ext>
                  </a:extLst>
                </a:gridCol>
                <a:gridCol w="1248284">
                  <a:extLst>
                    <a:ext uri="{9D8B030D-6E8A-4147-A177-3AD203B41FA5}">
                      <a16:colId xmlns:a16="http://schemas.microsoft.com/office/drawing/2014/main" val="641390802"/>
                    </a:ext>
                  </a:extLst>
                </a:gridCol>
                <a:gridCol w="858293">
                  <a:extLst>
                    <a:ext uri="{9D8B030D-6E8A-4147-A177-3AD203B41FA5}">
                      <a16:colId xmlns:a16="http://schemas.microsoft.com/office/drawing/2014/main" val="1833709463"/>
                    </a:ext>
                  </a:extLst>
                </a:gridCol>
              </a:tblGrid>
              <a:tr h="405279">
                <a:tc>
                  <a:txBody>
                    <a:bodyPr/>
                    <a:lstStyle/>
                    <a:p>
                      <a:pPr>
                        <a:lnSpc>
                          <a:spcPct val="90000"/>
                        </a:lnSpc>
                      </a:pPr>
                      <a:r>
                        <a:rPr lang="en-US" sz="12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British</a:t>
                      </a:r>
                      <a:br>
                        <a:rPr lang="en-US" sz="1200" b="0">
                          <a:solidFill>
                            <a:schemeClr val="tx1"/>
                          </a:solidFill>
                          <a:latin typeface="Londrina Solid" pitchFamily="2" charset="77"/>
                        </a:rPr>
                      </a:br>
                      <a:r>
                        <a:rPr lang="en-US" sz="12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2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000" b="1" dirty="0">
                          <a:latin typeface="ABeeZee" panose="02000000000000000000" pitchFamily="2" charset="0"/>
                        </a:rPr>
                        <a:t>24</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A girls’ football team, in York, has launched a campaign called 'Girls can have short hair – get over it'.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Why do we judge people based on their appearance?</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Sex</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000" b="1" dirty="0">
                          <a:latin typeface="ABeeZee" panose="02000000000000000000" pitchFamily="2" charset="0"/>
                        </a:rPr>
                        <a:t>3</a:t>
                      </a:r>
                      <a:r>
                        <a:rPr lang="en-US" sz="1000" b="1" baseline="30000" dirty="0">
                          <a:latin typeface="ABeeZee" panose="02000000000000000000" pitchFamily="2" charset="0"/>
                        </a:rPr>
                        <a:t>rd</a:t>
                      </a:r>
                      <a:r>
                        <a:rPr lang="en-US" sz="1000" b="1" dirty="0">
                          <a:latin typeface="ABeeZee" panose="02000000000000000000" pitchFamily="2" charset="0"/>
                        </a:rPr>
                        <a:t> </a:t>
                      </a:r>
                    </a:p>
                    <a:p>
                      <a:r>
                        <a:rPr lang="en-US" sz="10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dirty="0">
                          <a:solidFill>
                            <a:schemeClr val="dk1"/>
                          </a:solidFill>
                          <a:effectLst/>
                          <a:latin typeface="ABeeZee" pitchFamily="2" charset="0"/>
                          <a:ea typeface="+mn-ea"/>
                          <a:cs typeface="+mn-cs"/>
                        </a:rPr>
                        <a:t>The Times newspaper recently asked young people aged between 18 and 27 (also known as ‘Gen Z’) what they thought about their lives and life in the UK.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Is it important to feel proud of where you come from?</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000" b="0">
                          <a:latin typeface="ABeeZee" panose="02000000000000000000" pitchFamily="2" charset="0"/>
                        </a:rPr>
                        <a:t>Mutual Respect and Tolerance</a:t>
                      </a:r>
                    </a:p>
                    <a:p>
                      <a:endParaRPr lang="en-GB" sz="10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682793">
                <a:tc>
                  <a:txBody>
                    <a:bodyPr/>
                    <a:lstStyle/>
                    <a:p>
                      <a:r>
                        <a:rPr lang="en-US" sz="1000" b="1" dirty="0">
                          <a:latin typeface="ABeeZee" panose="02000000000000000000" pitchFamily="2" charset="0"/>
                        </a:rPr>
                        <a:t>10</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kern="1200">
                          <a:solidFill>
                            <a:schemeClr val="dk1"/>
                          </a:solidFill>
                          <a:effectLst/>
                          <a:latin typeface="ABeeZee" pitchFamily="2" charset="0"/>
                          <a:ea typeface="+mn-ea"/>
                          <a:cs typeface="+mn-cs"/>
                        </a:rPr>
                        <a:t>The Princess of Wales has recently shared pictures drawn by herself, Prince George, Princess Charlotte, and Prince Louis of each other.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How can we make connections with others?</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Individual Liberty</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000" b="0" dirty="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43465">
                <a:tc>
                  <a:txBody>
                    <a:bodyPr/>
                    <a:lstStyle/>
                    <a:p>
                      <a:r>
                        <a:rPr lang="en-US" sz="1000" b="1" dirty="0">
                          <a:latin typeface="ABeeZee" panose="02000000000000000000" pitchFamily="2" charset="0"/>
                        </a:rPr>
                        <a:t>17</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kern="1200">
                          <a:solidFill>
                            <a:schemeClr val="dk1"/>
                          </a:solidFill>
                          <a:effectLst/>
                          <a:latin typeface="ABeeZee" pitchFamily="2" charset="0"/>
                          <a:ea typeface="+mn-ea"/>
                          <a:cs typeface="+mn-cs"/>
                        </a:rPr>
                        <a:t>750 schools in England have been chosen to trial free daily breakfast clubs, to see whether they could work for all schools. </a:t>
                      </a:r>
                      <a:endParaRPr lang="en-GB"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Is it important to have a morning routine?</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a:latin typeface="ABeeZee" panose="02000000000000000000" pitchFamily="2" charset="0"/>
                        </a:rPr>
                        <a:t>Rule of Law</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000" b="1" dirty="0">
                          <a:latin typeface="ABeeZee" panose="02000000000000000000" pitchFamily="2" charset="0"/>
                        </a:rPr>
                        <a:t>24</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kern="1200">
                          <a:solidFill>
                            <a:schemeClr val="dk1"/>
                          </a:solidFill>
                          <a:effectLst/>
                          <a:latin typeface="ABeeZee" pitchFamily="2" charset="0"/>
                          <a:ea typeface="+mn-ea"/>
                          <a:cs typeface="+mn-cs"/>
                        </a:rPr>
                        <a:t>World leaders from around twenty countries are creating a group or ‘coalition’. According to UK Prime Minister, Starmer, they will work together to support Ukraine. </a:t>
                      </a:r>
                      <a:endParaRPr lang="en-US" sz="1000" b="0" dirty="0">
                        <a:latin typeface="ABeeZee"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a:solidFill>
                            <a:schemeClr val="dk1"/>
                          </a:solidFill>
                          <a:effectLst/>
                          <a:latin typeface="ABeeZee" pitchFamily="2" charset="0"/>
                          <a:ea typeface="+mn-ea"/>
                          <a:cs typeface="+mn-cs"/>
                        </a:rPr>
                        <a:t>Do world leaders have a duty to help other countries?</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Democracy</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1000" b="1" dirty="0">
                          <a:latin typeface="ABeeZee" panose="02000000000000000000" pitchFamily="2" charset="0"/>
                        </a:rPr>
                        <a:t>31</a:t>
                      </a:r>
                      <a:r>
                        <a:rPr lang="en-US" sz="1000" b="1" baseline="30000" dirty="0">
                          <a:latin typeface="ABeeZee" panose="02000000000000000000" pitchFamily="2" charset="0"/>
                        </a:rPr>
                        <a:t>st</a:t>
                      </a:r>
                      <a:r>
                        <a:rPr lang="en-US" sz="1000" b="1" dirty="0">
                          <a:latin typeface="ABeeZee" panose="02000000000000000000" pitchFamily="2" charset="0"/>
                        </a:rPr>
                        <a:t> </a:t>
                      </a:r>
                    </a:p>
                    <a:p>
                      <a:r>
                        <a:rPr lang="en-US" sz="10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a:solidFill>
                            <a:schemeClr val="dk1"/>
                          </a:solidFill>
                          <a:effectLst/>
                          <a:latin typeface="ABeeZee" pitchFamily="2" charset="0"/>
                          <a:ea typeface="+mn-ea"/>
                          <a:cs typeface="+mn-cs"/>
                        </a:rPr>
                        <a:t>English football team, Manchester United, have announced plans to build the biggest stadium in the UK.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a:solidFill>
                            <a:schemeClr val="dk1"/>
                          </a:solidFill>
                          <a:effectLst/>
                          <a:latin typeface="ABeeZee" pitchFamily="2" charset="0"/>
                          <a:ea typeface="+mn-ea"/>
                          <a:cs typeface="+mn-cs"/>
                        </a:rPr>
                        <a:t>Should stadiums be used for more than just football?</a:t>
                      </a:r>
                    </a:p>
                    <a:p>
                      <a:pPr marL="0" marR="0" lvl="0" indent="0" algn="l" defTabSz="1007943" rtl="0" eaLnBrk="1" fontAlgn="auto" latinLnBrk="0" hangingPunct="1">
                        <a:lnSpc>
                          <a:spcPct val="100000"/>
                        </a:lnSpc>
                        <a:spcBef>
                          <a:spcPts val="0"/>
                        </a:spcBef>
                        <a:spcAft>
                          <a:spcPts val="0"/>
                        </a:spcAft>
                        <a:buClrTx/>
                        <a:buSzTx/>
                        <a:buFontTx/>
                        <a:buNone/>
                        <a:tabLst/>
                        <a:defRPr/>
                      </a:pPr>
                      <a:endParaRPr lang="en-GB" sz="1000" b="0" kern="1200" dirty="0">
                        <a:solidFill>
                          <a:schemeClr val="dk1"/>
                        </a:solidFill>
                        <a:effectLst/>
                        <a:latin typeface="ABeeZee"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Democracy</a:t>
                      </a:r>
                      <a:endParaRPr lang="en-GB" sz="10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anose="02000000000000000000" pitchFamily="2" charset="0"/>
                          <a:ea typeface="+mn-ea"/>
                          <a:cs typeface="+mn-cs"/>
                        </a:rPr>
                        <a:t>Sex</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01068">
                <a:tc>
                  <a:txBody>
                    <a:bodyPr/>
                    <a:lstStyle/>
                    <a:p>
                      <a:r>
                        <a:rPr lang="en-US" sz="1000" b="1">
                          <a:latin typeface="ABeeZee" panose="02000000000000000000" pitchFamily="2" charset="0"/>
                        </a:rPr>
                        <a:t>7</a:t>
                      </a:r>
                      <a:r>
                        <a:rPr lang="en-US" sz="1000" b="1" baseline="30000">
                          <a:latin typeface="ABeeZee" panose="02000000000000000000" pitchFamily="2" charset="0"/>
                        </a:rPr>
                        <a:t>th</a:t>
                      </a:r>
                      <a:r>
                        <a:rPr lang="en-US" sz="1000" b="1">
                          <a:latin typeface="ABeeZee" panose="02000000000000000000" pitchFamily="2" charset="0"/>
                        </a:rPr>
                        <a:t> </a:t>
                      </a:r>
                    </a:p>
                    <a:p>
                      <a:r>
                        <a:rPr lang="en-US" sz="1000" b="1">
                          <a:latin typeface="ABeeZee" panose="02000000000000000000" pitchFamily="2" charset="0"/>
                        </a:rPr>
                        <a:t>April</a:t>
                      </a:r>
                      <a:endParaRPr lang="en-US" sz="1000" b="1"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kern="1200" dirty="0">
                          <a:solidFill>
                            <a:schemeClr val="dk1"/>
                          </a:solidFill>
                          <a:effectLst/>
                          <a:latin typeface="ABeeZee" pitchFamily="2" charset="0"/>
                          <a:ea typeface="+mn-ea"/>
                          <a:cs typeface="+mn-cs"/>
                        </a:rPr>
                        <a:t>Ex-England football manager, Sir Gareth Southgate, says he fears young people are spending too much time gaming and online, and that they need better role models beyond social media influencers.</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a:solidFill>
                            <a:schemeClr val="dk1"/>
                          </a:solidFill>
                          <a:effectLst/>
                          <a:latin typeface="ABeeZee" pitchFamily="2" charset="0"/>
                          <a:ea typeface="+mn-ea"/>
                          <a:cs typeface="+mn-cs"/>
                        </a:rPr>
                        <a:t>What qualities should a positive role model have?</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Individual Liberty</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bl>
          </a:graphicData>
        </a:graphic>
      </p:graphicFrame>
      <p:pic>
        <p:nvPicPr>
          <p:cNvPr id="26" name="Picture 25">
            <a:extLst>
              <a:ext uri="{FF2B5EF4-FFF2-40B4-BE49-F238E27FC236}">
                <a16:creationId xmlns:a16="http://schemas.microsoft.com/office/drawing/2014/main" id="{8FF4BF42-2133-D185-C188-6C5A3BABF223}"/>
              </a:ext>
            </a:extLst>
          </p:cNvPr>
          <p:cNvPicPr>
            <a:picLocks noChangeAspect="1"/>
          </p:cNvPicPr>
          <p:nvPr/>
        </p:nvPicPr>
        <p:blipFill>
          <a:blip r:embed="rId2"/>
          <a:stretch>
            <a:fillRect/>
          </a:stretch>
        </p:blipFill>
        <p:spPr>
          <a:xfrm>
            <a:off x="9516952" y="1656368"/>
            <a:ext cx="759872" cy="642757"/>
          </a:xfrm>
          <a:prstGeom prst="rect">
            <a:avLst/>
          </a:prstGeom>
        </p:spPr>
      </p:pic>
      <p:pic>
        <p:nvPicPr>
          <p:cNvPr id="25" name="Picture 24">
            <a:extLst>
              <a:ext uri="{FF2B5EF4-FFF2-40B4-BE49-F238E27FC236}">
                <a16:creationId xmlns:a16="http://schemas.microsoft.com/office/drawing/2014/main" id="{168B555F-AC34-EC48-E3D1-F206B2DD115E}"/>
              </a:ext>
            </a:extLst>
          </p:cNvPr>
          <p:cNvPicPr>
            <a:picLocks noChangeAspect="1"/>
          </p:cNvPicPr>
          <p:nvPr/>
        </p:nvPicPr>
        <p:blipFill>
          <a:blip r:embed="rId3"/>
          <a:stretch>
            <a:fillRect/>
          </a:stretch>
        </p:blipFill>
        <p:spPr>
          <a:xfrm>
            <a:off x="9520584" y="2349836"/>
            <a:ext cx="759872" cy="642757"/>
          </a:xfrm>
          <a:prstGeom prst="rect">
            <a:avLst/>
          </a:prstGeom>
        </p:spPr>
      </p:pic>
      <p:pic>
        <p:nvPicPr>
          <p:cNvPr id="27" name="Picture 26">
            <a:extLst>
              <a:ext uri="{FF2B5EF4-FFF2-40B4-BE49-F238E27FC236}">
                <a16:creationId xmlns:a16="http://schemas.microsoft.com/office/drawing/2014/main" id="{7D67B301-07C0-A43E-B1CF-09A8CA019EE4}"/>
              </a:ext>
            </a:extLst>
          </p:cNvPr>
          <p:cNvPicPr>
            <a:picLocks noChangeAspect="1"/>
          </p:cNvPicPr>
          <p:nvPr/>
        </p:nvPicPr>
        <p:blipFill>
          <a:blip r:embed="rId4"/>
          <a:stretch>
            <a:fillRect/>
          </a:stretch>
        </p:blipFill>
        <p:spPr>
          <a:xfrm>
            <a:off x="9520584" y="3049411"/>
            <a:ext cx="759872" cy="621139"/>
          </a:xfrm>
          <a:prstGeom prst="rect">
            <a:avLst/>
          </a:prstGeom>
        </p:spPr>
      </p:pic>
      <p:pic>
        <p:nvPicPr>
          <p:cNvPr id="2" name="Picture 1">
            <a:extLst>
              <a:ext uri="{FF2B5EF4-FFF2-40B4-BE49-F238E27FC236}">
                <a16:creationId xmlns:a16="http://schemas.microsoft.com/office/drawing/2014/main" id="{9F62BD5F-E2D0-14AA-D39A-F649C24FE753}"/>
              </a:ext>
            </a:extLst>
          </p:cNvPr>
          <p:cNvPicPr>
            <a:picLocks noChangeAspect="1"/>
          </p:cNvPicPr>
          <p:nvPr/>
        </p:nvPicPr>
        <p:blipFill>
          <a:blip r:embed="rId5"/>
          <a:stretch>
            <a:fillRect/>
          </a:stretch>
        </p:blipFill>
        <p:spPr>
          <a:xfrm>
            <a:off x="9520584" y="3727368"/>
            <a:ext cx="759872" cy="482073"/>
          </a:xfrm>
          <a:prstGeom prst="rect">
            <a:avLst/>
          </a:prstGeom>
        </p:spPr>
      </p:pic>
      <p:pic>
        <p:nvPicPr>
          <p:cNvPr id="31" name="Picture 30">
            <a:extLst>
              <a:ext uri="{FF2B5EF4-FFF2-40B4-BE49-F238E27FC236}">
                <a16:creationId xmlns:a16="http://schemas.microsoft.com/office/drawing/2014/main" id="{8EED124D-219B-812C-0633-30FB1E7E373F}"/>
              </a:ext>
            </a:extLst>
          </p:cNvPr>
          <p:cNvPicPr>
            <a:picLocks noChangeAspect="1"/>
          </p:cNvPicPr>
          <p:nvPr/>
        </p:nvPicPr>
        <p:blipFill>
          <a:blip r:embed="rId6"/>
          <a:stretch>
            <a:fillRect/>
          </a:stretch>
        </p:blipFill>
        <p:spPr>
          <a:xfrm>
            <a:off x="9524686" y="4295138"/>
            <a:ext cx="759872" cy="631589"/>
          </a:xfrm>
          <a:prstGeom prst="rect">
            <a:avLst/>
          </a:prstGeom>
        </p:spPr>
      </p:pic>
      <p:pic>
        <p:nvPicPr>
          <p:cNvPr id="32" name="Picture 31">
            <a:extLst>
              <a:ext uri="{FF2B5EF4-FFF2-40B4-BE49-F238E27FC236}">
                <a16:creationId xmlns:a16="http://schemas.microsoft.com/office/drawing/2014/main" id="{F9EA3D9A-F791-17E7-7DCB-4B96FF58418B}"/>
              </a:ext>
            </a:extLst>
          </p:cNvPr>
          <p:cNvPicPr>
            <a:picLocks noChangeAspect="1"/>
          </p:cNvPicPr>
          <p:nvPr/>
        </p:nvPicPr>
        <p:blipFill>
          <a:blip r:embed="rId7"/>
          <a:stretch>
            <a:fillRect/>
          </a:stretch>
        </p:blipFill>
        <p:spPr>
          <a:xfrm>
            <a:off x="9516952" y="4980397"/>
            <a:ext cx="759872" cy="642757"/>
          </a:xfrm>
          <a:prstGeom prst="rect">
            <a:avLst/>
          </a:prstGeom>
        </p:spPr>
      </p:pic>
      <p:pic>
        <p:nvPicPr>
          <p:cNvPr id="33" name="Picture 32">
            <a:extLst>
              <a:ext uri="{FF2B5EF4-FFF2-40B4-BE49-F238E27FC236}">
                <a16:creationId xmlns:a16="http://schemas.microsoft.com/office/drawing/2014/main" id="{B2B6275F-CE96-4644-C3B7-68A5D5831B0D}"/>
              </a:ext>
            </a:extLst>
          </p:cNvPr>
          <p:cNvPicPr>
            <a:picLocks noChangeAspect="1"/>
          </p:cNvPicPr>
          <p:nvPr/>
        </p:nvPicPr>
        <p:blipFill>
          <a:blip r:embed="rId8"/>
          <a:stretch>
            <a:fillRect/>
          </a:stretch>
        </p:blipFill>
        <p:spPr>
          <a:xfrm>
            <a:off x="9529368" y="5684045"/>
            <a:ext cx="747456" cy="631590"/>
          </a:xfrm>
          <a:prstGeom prst="rect">
            <a:avLst/>
          </a:prstGeom>
        </p:spPr>
      </p:pic>
    </p:spTree>
    <p:extLst>
      <p:ext uri="{BB962C8B-B14F-4D97-AF65-F5344CB8AC3E}">
        <p14:creationId xmlns:p14="http://schemas.microsoft.com/office/powerpoint/2010/main" val="1726776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282583"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dirty="0">
                <a:ln>
                  <a:noFill/>
                </a:ln>
                <a:solidFill>
                  <a:srgbClr val="323232"/>
                </a:solidFill>
                <a:effectLst/>
                <a:uLnTx/>
                <a:uFillTx/>
                <a:latin typeface="LondrinaSolid-Regular"/>
                <a:ea typeface="+mn-ea"/>
                <a:cs typeface="+mn-cs"/>
                <a:sym typeface="LondrinaSolid-Regular"/>
                <a:rtl val="0"/>
              </a:rPr>
              <a:t>Coverage </a:t>
            </a:r>
            <a:r>
              <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rPr>
              <a:t>Summer 1 2025</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323232"/>
                </a:solidFill>
                <a:effectLst/>
                <a:uLnTx/>
                <a:uFillTx/>
                <a:latin typeface="RobotoCondensed-Regular"/>
                <a:ea typeface="RobotoCondensed-Regular"/>
                <a:cs typeface="RobotoCondensed-Regular"/>
                <a:sym typeface="RobotoCondensed-Regular"/>
                <a:rtl val="0"/>
              </a:rPr>
              <a:t>© Picture News 2025</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nvGraphicFramePr>
        <p:xfrm>
          <a:off x="376392" y="1144847"/>
          <a:ext cx="10001523" cy="4478256"/>
        </p:xfrm>
        <a:graphic>
          <a:graphicData uri="http://schemas.openxmlformats.org/drawingml/2006/table">
            <a:tbl>
              <a:tblPr>
                <a:tableStyleId>{5C22544A-7EE6-4342-B048-85BDC9FD1C3A}</a:tableStyleId>
              </a:tblPr>
              <a:tblGrid>
                <a:gridCol w="820611">
                  <a:extLst>
                    <a:ext uri="{9D8B030D-6E8A-4147-A177-3AD203B41FA5}">
                      <a16:colId xmlns:a16="http://schemas.microsoft.com/office/drawing/2014/main" val="3895165910"/>
                    </a:ext>
                  </a:extLst>
                </a:gridCol>
                <a:gridCol w="4276577">
                  <a:extLst>
                    <a:ext uri="{9D8B030D-6E8A-4147-A177-3AD203B41FA5}">
                      <a16:colId xmlns:a16="http://schemas.microsoft.com/office/drawing/2014/main" val="751550790"/>
                    </a:ext>
                  </a:extLst>
                </a:gridCol>
                <a:gridCol w="1671642">
                  <a:extLst>
                    <a:ext uri="{9D8B030D-6E8A-4147-A177-3AD203B41FA5}">
                      <a16:colId xmlns:a16="http://schemas.microsoft.com/office/drawing/2014/main" val="2208218514"/>
                    </a:ext>
                  </a:extLst>
                </a:gridCol>
                <a:gridCol w="993560">
                  <a:extLst>
                    <a:ext uri="{9D8B030D-6E8A-4147-A177-3AD203B41FA5}">
                      <a16:colId xmlns:a16="http://schemas.microsoft.com/office/drawing/2014/main" val="1525544867"/>
                    </a:ext>
                  </a:extLst>
                </a:gridCol>
                <a:gridCol w="1373589">
                  <a:extLst>
                    <a:ext uri="{9D8B030D-6E8A-4147-A177-3AD203B41FA5}">
                      <a16:colId xmlns:a16="http://schemas.microsoft.com/office/drawing/2014/main" val="641390802"/>
                    </a:ext>
                  </a:extLst>
                </a:gridCol>
                <a:gridCol w="865544">
                  <a:extLst>
                    <a:ext uri="{9D8B030D-6E8A-4147-A177-3AD203B41FA5}">
                      <a16:colId xmlns:a16="http://schemas.microsoft.com/office/drawing/2014/main" val="1833709463"/>
                    </a:ext>
                  </a:extLst>
                </a:gridCol>
              </a:tblGrid>
              <a:tr h="405279">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British</a:t>
                      </a:r>
                      <a:br>
                        <a:rPr lang="en-US" sz="1300" b="0" dirty="0">
                          <a:solidFill>
                            <a:schemeClr val="tx1"/>
                          </a:solidFill>
                          <a:latin typeface="Londrina Solid" pitchFamily="2" charset="77"/>
                        </a:rPr>
                      </a:br>
                      <a:r>
                        <a:rPr lang="en-US" sz="1300" b="0" dirty="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200" b="1" dirty="0">
                          <a:latin typeface="ABeeZee" panose="02000000000000000000" pitchFamily="2" charset="0"/>
                        </a:rPr>
                        <a:t>21</a:t>
                      </a:r>
                      <a:r>
                        <a:rPr lang="en-US" sz="1200" b="1" baseline="30000" dirty="0">
                          <a:latin typeface="ABeeZee" panose="02000000000000000000" pitchFamily="2" charset="0"/>
                        </a:rPr>
                        <a:t>st</a:t>
                      </a:r>
                      <a:r>
                        <a:rPr lang="en-US" sz="1200" b="1" dirty="0">
                          <a:latin typeface="ABeeZee" panose="02000000000000000000" pitchFamily="2" charset="0"/>
                        </a:rPr>
                        <a:t> </a:t>
                      </a:r>
                    </a:p>
                    <a:p>
                      <a:r>
                        <a:rPr lang="en-US" sz="1200" b="1" dirty="0">
                          <a:latin typeface="ABeeZee" panose="02000000000000000000" pitchFamily="2" charset="0"/>
                        </a:rPr>
                        <a:t>April</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100" b="0" kern="1200" dirty="0">
                          <a:solidFill>
                            <a:schemeClr val="dk1"/>
                          </a:solidFill>
                          <a:effectLst/>
                          <a:latin typeface="ABeeZee" pitchFamily="2" charset="0"/>
                          <a:ea typeface="+mn-ea"/>
                          <a:cs typeface="+mn-cs"/>
                        </a:rPr>
                        <a:t>Singer, Ed Sheeran, has written a letter to UK Prime Minister, Sir Keir Starmer, asking for more money to support music education in schools. </a:t>
                      </a:r>
                    </a:p>
                    <a:p>
                      <a:pPr marL="0" marR="0" lvl="0" indent="0" algn="l" defTabSz="1007943" rtl="0" eaLnBrk="1" fontAlgn="auto" latinLnBrk="0" hangingPunct="1">
                        <a:lnSpc>
                          <a:spcPct val="100000"/>
                        </a:lnSpc>
                        <a:spcBef>
                          <a:spcPts val="0"/>
                        </a:spcBef>
                        <a:spcAft>
                          <a:spcPts val="0"/>
                        </a:spcAft>
                        <a:buClrTx/>
                        <a:buSzTx/>
                        <a:buFontTx/>
                        <a:buNone/>
                        <a:tabLst/>
                        <a:defRPr/>
                      </a:pPr>
                      <a:endParaRPr lang="en-GB" sz="1100" b="0" kern="1200" dirty="0">
                        <a:solidFill>
                          <a:schemeClr val="dk1"/>
                        </a:solidFill>
                        <a:effectLst/>
                        <a:latin typeface="ABeeZee"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100" b="0" kern="1200" dirty="0">
                          <a:solidFill>
                            <a:schemeClr val="dk1"/>
                          </a:solidFill>
                          <a:effectLst/>
                          <a:latin typeface="ABeeZee" pitchFamily="2" charset="0"/>
                          <a:ea typeface="+mn-ea"/>
                          <a:cs typeface="+mn-cs"/>
                        </a:rPr>
                        <a:t>Should music be part of every school day?</a:t>
                      </a:r>
                    </a:p>
                    <a:p>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1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100" b="0" dirty="0">
                          <a:latin typeface="ABeeZee" panose="02000000000000000000" pitchFamily="2" charset="0"/>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200" b="1" dirty="0">
                          <a:latin typeface="ABeeZee" panose="02000000000000000000" pitchFamily="2" charset="0"/>
                        </a:rPr>
                        <a:t>28</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April</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100" b="0" kern="1200" dirty="0">
                          <a:solidFill>
                            <a:schemeClr val="dk1"/>
                          </a:solidFill>
                          <a:effectLst/>
                          <a:latin typeface="ABeeZee" pitchFamily="2" charset="0"/>
                          <a:ea typeface="+mn-ea"/>
                          <a:cs typeface="+mn-cs"/>
                        </a:rPr>
                        <a:t>Workers in Birmingham have been on strike (choosing not to work) since January because they don’t think the way they are being treated, or their pay, is fair. </a:t>
                      </a:r>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100" b="0" kern="1200" dirty="0">
                          <a:solidFill>
                            <a:schemeClr val="dk1"/>
                          </a:solidFill>
                          <a:effectLst/>
                          <a:latin typeface="ABeeZee" pitchFamily="2" charset="0"/>
                          <a:ea typeface="+mn-ea"/>
                          <a:cs typeface="+mn-cs"/>
                        </a:rPr>
                        <a:t>Whose job is it to keep our local places clean and tidy?</a:t>
                      </a:r>
                    </a:p>
                    <a:p>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100" b="0" kern="1200" dirty="0">
                          <a:solidFill>
                            <a:schemeClr val="dk1"/>
                          </a:solidFill>
                          <a:effectLst/>
                          <a:latin typeface="ABeeZee" panose="02000000000000000000" pitchFamily="2" charset="0"/>
                          <a:ea typeface="+mn-ea"/>
                          <a:cs typeface="+mn-cs"/>
                        </a:rPr>
                        <a:t>Mutual Respect</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100" b="0" dirty="0">
                          <a:latin typeface="ABeeZee" panose="02000000000000000000" pitchFamily="2" charset="0"/>
                        </a:rPr>
                        <a:t>Sex</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682793">
                <a:tc>
                  <a:txBody>
                    <a:bodyPr/>
                    <a:lstStyle/>
                    <a:p>
                      <a:r>
                        <a:rPr lang="en-US" sz="1200" b="1" dirty="0">
                          <a:latin typeface="ABeeZee" panose="02000000000000000000" pitchFamily="2" charset="0"/>
                        </a:rPr>
                        <a:t>5</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ABeeZee" pitchFamily="2" charset="0"/>
                          <a:ea typeface="+mn-ea"/>
                          <a:cs typeface="+mn-cs"/>
                        </a:rPr>
                        <a:t>The government has recently announced that a new theme park will be built in the UK, which is due to open in 2031.</a:t>
                      </a:r>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100" b="0" kern="1200" dirty="0">
                          <a:solidFill>
                            <a:schemeClr val="dk1"/>
                          </a:solidFill>
                          <a:effectLst/>
                          <a:latin typeface="ABeeZee" pitchFamily="2" charset="0"/>
                          <a:ea typeface="+mn-ea"/>
                          <a:cs typeface="+mn-cs"/>
                        </a:rPr>
                        <a:t>What makes somewhere special to visit?</a:t>
                      </a:r>
                    </a:p>
                    <a:p>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1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100" b="0" dirty="0">
                          <a:latin typeface="ABeeZee" panose="02000000000000000000" pitchFamily="2" charset="0"/>
                        </a:rPr>
                        <a:t>Disability</a:t>
                      </a:r>
                    </a:p>
                    <a:p>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43465">
                <a:tc>
                  <a:txBody>
                    <a:bodyPr/>
                    <a:lstStyle/>
                    <a:p>
                      <a:r>
                        <a:rPr lang="en-US" sz="1200" b="1" dirty="0">
                          <a:latin typeface="ABeeZee" panose="02000000000000000000" pitchFamily="2" charset="0"/>
                        </a:rPr>
                        <a:t>12</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100" kern="1200" dirty="0">
                          <a:solidFill>
                            <a:schemeClr val="dk1"/>
                          </a:solidFill>
                          <a:effectLst/>
                          <a:latin typeface="ABeeZee" pitchFamily="2" charset="0"/>
                          <a:ea typeface="+mn-ea"/>
                          <a:cs typeface="+mn-cs"/>
                        </a:rPr>
                        <a:t>Three teenagers from Indore, India — Dhruv Chaudhary, Mithran </a:t>
                      </a:r>
                      <a:r>
                        <a:rPr lang="en-GB" sz="1100" kern="1200" dirty="0" err="1">
                          <a:solidFill>
                            <a:schemeClr val="dk1"/>
                          </a:solidFill>
                          <a:effectLst/>
                          <a:latin typeface="ABeeZee" pitchFamily="2" charset="0"/>
                          <a:ea typeface="+mn-ea"/>
                          <a:cs typeface="+mn-cs"/>
                        </a:rPr>
                        <a:t>Ladhania</a:t>
                      </a:r>
                      <a:r>
                        <a:rPr lang="en-GB" sz="1100" kern="1200" dirty="0">
                          <a:solidFill>
                            <a:schemeClr val="dk1"/>
                          </a:solidFill>
                          <a:effectLst/>
                          <a:latin typeface="ABeeZee" pitchFamily="2" charset="0"/>
                          <a:ea typeface="+mn-ea"/>
                          <a:cs typeface="+mn-cs"/>
                        </a:rPr>
                        <a:t>, and Mridul Jain have created a salt-powered fridge. </a:t>
                      </a:r>
                      <a:endParaRPr lang="en-GB"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100" b="0" dirty="0">
                          <a:latin typeface="ABeeZee" panose="02000000000000000000" pitchFamily="2" charset="0"/>
                        </a:rPr>
                        <a:t>What everyday items could be changed to help others?</a:t>
                      </a:r>
                    </a:p>
                    <a:p>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100" b="0">
                          <a:latin typeface="ABeeZee" panose="02000000000000000000" pitchFamily="2" charset="0"/>
                        </a:rPr>
                        <a:t>Mutual Respect and Tolerance</a:t>
                      </a:r>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1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200" b="1" dirty="0">
                          <a:latin typeface="ABeeZee" panose="02000000000000000000" pitchFamily="2" charset="0"/>
                        </a:rPr>
                        <a:t>19</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100" kern="1200" dirty="0">
                          <a:solidFill>
                            <a:schemeClr val="dk1"/>
                          </a:solidFill>
                          <a:effectLst/>
                          <a:latin typeface="ABeeZee" pitchFamily="2" charset="0"/>
                          <a:ea typeface="+mn-ea"/>
                          <a:cs typeface="+mn-cs"/>
                        </a:rPr>
                        <a:t>A vehicle once used by Pope Francis to wave and greet people—called a popemobile—is being turned into a mobile health clinic for children in Gaza. </a:t>
                      </a:r>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100" b="0" kern="1200" dirty="0">
                          <a:solidFill>
                            <a:schemeClr val="dk1"/>
                          </a:solidFill>
                          <a:effectLst/>
                          <a:latin typeface="ABeeZee" pitchFamily="2" charset="0"/>
                          <a:ea typeface="+mn-ea"/>
                          <a:cs typeface="+mn-cs"/>
                        </a:rPr>
                        <a:t>Can donating something important be a powerful way to show you care?</a:t>
                      </a:r>
                    </a:p>
                    <a:p>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1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100" b="0" dirty="0">
                          <a:latin typeface="ABeeZee" panose="02000000000000000000" pitchFamily="2" charset="0"/>
                        </a:rPr>
                        <a:t>Religion or Belief</a:t>
                      </a:r>
                    </a:p>
                    <a:p>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bl>
          </a:graphicData>
        </a:graphic>
      </p:graphicFrame>
      <p:pic>
        <p:nvPicPr>
          <p:cNvPr id="26" name="Picture 25">
            <a:extLst>
              <a:ext uri="{FF2B5EF4-FFF2-40B4-BE49-F238E27FC236}">
                <a16:creationId xmlns:a16="http://schemas.microsoft.com/office/drawing/2014/main" id="{440CDB64-2AB0-2448-5D34-DB8E78072229}"/>
              </a:ext>
            </a:extLst>
          </p:cNvPr>
          <p:cNvPicPr>
            <a:picLocks noChangeAspect="1"/>
          </p:cNvPicPr>
          <p:nvPr/>
        </p:nvPicPr>
        <p:blipFill>
          <a:blip r:embed="rId2"/>
          <a:stretch>
            <a:fillRect/>
          </a:stretch>
        </p:blipFill>
        <p:spPr>
          <a:xfrm>
            <a:off x="9550622" y="1677878"/>
            <a:ext cx="778279" cy="692734"/>
          </a:xfrm>
          <a:prstGeom prst="rect">
            <a:avLst/>
          </a:prstGeom>
        </p:spPr>
      </p:pic>
      <p:pic>
        <p:nvPicPr>
          <p:cNvPr id="25" name="Picture 24">
            <a:extLst>
              <a:ext uri="{FF2B5EF4-FFF2-40B4-BE49-F238E27FC236}">
                <a16:creationId xmlns:a16="http://schemas.microsoft.com/office/drawing/2014/main" id="{4B568F74-1B12-FAEC-BA17-D6560BC47F90}"/>
              </a:ext>
            </a:extLst>
          </p:cNvPr>
          <p:cNvPicPr>
            <a:picLocks noChangeAspect="1"/>
          </p:cNvPicPr>
          <p:nvPr/>
        </p:nvPicPr>
        <p:blipFill>
          <a:blip r:embed="rId3"/>
          <a:stretch>
            <a:fillRect/>
          </a:stretch>
        </p:blipFill>
        <p:spPr>
          <a:xfrm>
            <a:off x="9550621" y="2434895"/>
            <a:ext cx="778279" cy="701449"/>
          </a:xfrm>
          <a:prstGeom prst="rect">
            <a:avLst/>
          </a:prstGeom>
        </p:spPr>
      </p:pic>
      <p:pic>
        <p:nvPicPr>
          <p:cNvPr id="27" name="Picture 26">
            <a:extLst>
              <a:ext uri="{FF2B5EF4-FFF2-40B4-BE49-F238E27FC236}">
                <a16:creationId xmlns:a16="http://schemas.microsoft.com/office/drawing/2014/main" id="{9F9E2DED-0A71-ED6C-11D0-96EB695A2A45}"/>
              </a:ext>
            </a:extLst>
          </p:cNvPr>
          <p:cNvPicPr>
            <a:picLocks noChangeAspect="1"/>
          </p:cNvPicPr>
          <p:nvPr/>
        </p:nvPicPr>
        <p:blipFill>
          <a:blip r:embed="rId4"/>
          <a:stretch>
            <a:fillRect/>
          </a:stretch>
        </p:blipFill>
        <p:spPr>
          <a:xfrm>
            <a:off x="9550620" y="3200627"/>
            <a:ext cx="778279" cy="701449"/>
          </a:xfrm>
          <a:prstGeom prst="rect">
            <a:avLst/>
          </a:prstGeom>
        </p:spPr>
      </p:pic>
      <p:pic>
        <p:nvPicPr>
          <p:cNvPr id="28" name="Picture 27">
            <a:extLst>
              <a:ext uri="{FF2B5EF4-FFF2-40B4-BE49-F238E27FC236}">
                <a16:creationId xmlns:a16="http://schemas.microsoft.com/office/drawing/2014/main" id="{324C2B87-7262-6008-7005-90F56BF59BDD}"/>
              </a:ext>
            </a:extLst>
          </p:cNvPr>
          <p:cNvPicPr>
            <a:picLocks noChangeAspect="1"/>
          </p:cNvPicPr>
          <p:nvPr/>
        </p:nvPicPr>
        <p:blipFill>
          <a:blip r:embed="rId5"/>
          <a:stretch>
            <a:fillRect/>
          </a:stretch>
        </p:blipFill>
        <p:spPr>
          <a:xfrm>
            <a:off x="9559197" y="3959991"/>
            <a:ext cx="769702" cy="701450"/>
          </a:xfrm>
          <a:prstGeom prst="rect">
            <a:avLst/>
          </a:prstGeom>
        </p:spPr>
      </p:pic>
      <p:pic>
        <p:nvPicPr>
          <p:cNvPr id="31" name="Picture 30">
            <a:extLst>
              <a:ext uri="{FF2B5EF4-FFF2-40B4-BE49-F238E27FC236}">
                <a16:creationId xmlns:a16="http://schemas.microsoft.com/office/drawing/2014/main" id="{EFE0F704-7AFE-4BC0-00E7-49B44B0CB891}"/>
              </a:ext>
            </a:extLst>
          </p:cNvPr>
          <p:cNvPicPr>
            <a:picLocks noChangeAspect="1"/>
          </p:cNvPicPr>
          <p:nvPr/>
        </p:nvPicPr>
        <p:blipFill>
          <a:blip r:embed="rId6"/>
          <a:stretch>
            <a:fillRect/>
          </a:stretch>
        </p:blipFill>
        <p:spPr>
          <a:xfrm>
            <a:off x="9552457" y="4719356"/>
            <a:ext cx="776442" cy="865656"/>
          </a:xfrm>
          <a:prstGeom prst="rect">
            <a:avLst/>
          </a:prstGeom>
        </p:spPr>
      </p:pic>
    </p:spTree>
    <p:extLst>
      <p:ext uri="{BB962C8B-B14F-4D97-AF65-F5344CB8AC3E}">
        <p14:creationId xmlns:p14="http://schemas.microsoft.com/office/powerpoint/2010/main" val="4223823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282583"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a:ln>
                  <a:noFill/>
                </a:ln>
                <a:solidFill>
                  <a:srgbClr val="323232"/>
                </a:solidFill>
                <a:effectLst/>
                <a:uLnTx/>
                <a:uFillTx/>
                <a:latin typeface="LondrinaSolid-Regular"/>
                <a:ea typeface="+mn-ea"/>
                <a:cs typeface="+mn-cs"/>
                <a:sym typeface="LondrinaSolid-Regular"/>
                <a:rtl val="0"/>
              </a:rPr>
              <a:t>Coverage </a:t>
            </a:r>
            <a:r>
              <a:rPr kumimoji="0" lang="en-US" sz="2000" b="0" i="0" u="none" strike="noStrike" kern="1200" cap="none" spc="0" normalizeH="0" baseline="0" noProof="0">
                <a:ln>
                  <a:noFill/>
                </a:ln>
                <a:solidFill>
                  <a:srgbClr val="A6B13B"/>
                </a:solidFill>
                <a:effectLst/>
                <a:uLnTx/>
                <a:uFillTx/>
                <a:latin typeface="LondrinaSolid-Regular"/>
                <a:ea typeface="+mn-ea"/>
                <a:cs typeface="+mn-cs"/>
                <a:sym typeface="LondrinaSolid-Regular"/>
                <a:rtl val="0"/>
              </a:rPr>
              <a:t>Summer 2 2025</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323232"/>
                </a:solidFill>
                <a:effectLst/>
                <a:uLnTx/>
                <a:uFillTx/>
                <a:latin typeface="RobotoCondensed-Regular"/>
                <a:ea typeface="RobotoCondensed-Regular"/>
                <a:cs typeface="RobotoCondensed-Regular"/>
                <a:sym typeface="RobotoCondensed-Regular"/>
                <a:rtl val="0"/>
              </a:rPr>
              <a:t>© Picture News 2025</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nvGraphicFramePr>
        <p:xfrm>
          <a:off x="182880" y="992447"/>
          <a:ext cx="10277543" cy="5925335"/>
        </p:xfrm>
        <a:graphic>
          <a:graphicData uri="http://schemas.openxmlformats.org/drawingml/2006/table">
            <a:tbl>
              <a:tblPr>
                <a:tableStyleId>{5C22544A-7EE6-4342-B048-85BDC9FD1C3A}</a:tableStyleId>
              </a:tblPr>
              <a:tblGrid>
                <a:gridCol w="875331">
                  <a:extLst>
                    <a:ext uri="{9D8B030D-6E8A-4147-A177-3AD203B41FA5}">
                      <a16:colId xmlns:a16="http://schemas.microsoft.com/office/drawing/2014/main" val="3895165910"/>
                    </a:ext>
                  </a:extLst>
                </a:gridCol>
                <a:gridCol w="4037705">
                  <a:extLst>
                    <a:ext uri="{9D8B030D-6E8A-4147-A177-3AD203B41FA5}">
                      <a16:colId xmlns:a16="http://schemas.microsoft.com/office/drawing/2014/main" val="751550790"/>
                    </a:ext>
                  </a:extLst>
                </a:gridCol>
                <a:gridCol w="1735190">
                  <a:extLst>
                    <a:ext uri="{9D8B030D-6E8A-4147-A177-3AD203B41FA5}">
                      <a16:colId xmlns:a16="http://schemas.microsoft.com/office/drawing/2014/main" val="2208218514"/>
                    </a:ext>
                  </a:extLst>
                </a:gridCol>
                <a:gridCol w="1473798">
                  <a:extLst>
                    <a:ext uri="{9D8B030D-6E8A-4147-A177-3AD203B41FA5}">
                      <a16:colId xmlns:a16="http://schemas.microsoft.com/office/drawing/2014/main" val="1525544867"/>
                    </a:ext>
                  </a:extLst>
                </a:gridCol>
                <a:gridCol w="1232259">
                  <a:extLst>
                    <a:ext uri="{9D8B030D-6E8A-4147-A177-3AD203B41FA5}">
                      <a16:colId xmlns:a16="http://schemas.microsoft.com/office/drawing/2014/main" val="641390802"/>
                    </a:ext>
                  </a:extLst>
                </a:gridCol>
                <a:gridCol w="923260">
                  <a:extLst>
                    <a:ext uri="{9D8B030D-6E8A-4147-A177-3AD203B41FA5}">
                      <a16:colId xmlns:a16="http://schemas.microsoft.com/office/drawing/2014/main" val="1833709463"/>
                    </a:ext>
                  </a:extLst>
                </a:gridCol>
              </a:tblGrid>
              <a:tr h="405279">
                <a:tc>
                  <a:txBody>
                    <a:bodyPr/>
                    <a:lstStyle/>
                    <a:p>
                      <a:pPr>
                        <a:lnSpc>
                          <a:spcPct val="90000"/>
                        </a:lnSpc>
                      </a:pPr>
                      <a:r>
                        <a:rPr lang="en-US" sz="1000" b="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British</a:t>
                      </a:r>
                      <a:br>
                        <a:rPr lang="en-US" sz="1200" b="0" dirty="0">
                          <a:solidFill>
                            <a:schemeClr val="tx1"/>
                          </a:solidFill>
                          <a:latin typeface="Londrina Solid" pitchFamily="2" charset="77"/>
                        </a:rPr>
                      </a:br>
                      <a:r>
                        <a:rPr lang="en-US" sz="1200" b="0" dirty="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2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000" b="1" dirty="0">
                          <a:latin typeface="ABeeZee" panose="02000000000000000000" pitchFamily="2" charset="0"/>
                        </a:rPr>
                        <a:t>26</a:t>
                      </a:r>
                      <a:r>
                        <a:rPr lang="en-US" sz="1000" b="1" baseline="30000" dirty="0">
                          <a:latin typeface="ABeeZee" panose="02000000000000000000" pitchFamily="2" charset="0"/>
                        </a:rPr>
                        <a:t>th</a:t>
                      </a:r>
                      <a:r>
                        <a:rPr lang="en-US" sz="1000" b="1" dirty="0">
                          <a:latin typeface="ABeeZee" panose="02000000000000000000" pitchFamily="2" charset="0"/>
                        </a:rPr>
                        <a:t> May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kern="1200" dirty="0">
                          <a:solidFill>
                            <a:schemeClr val="dk1"/>
                          </a:solidFill>
                          <a:effectLst/>
                          <a:latin typeface="ABeeZee" pitchFamily="2" charset="0"/>
                          <a:ea typeface="+mn-ea"/>
                          <a:cs typeface="+mn-cs"/>
                        </a:rPr>
                        <a:t>The UK government has launched an online exhibition to show five different designs for a new national memorial for Queen Elizabeth II.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What are some special or meaningful ways to remember someone?</a:t>
                      </a:r>
                    </a:p>
                    <a:p>
                      <a:pPr marL="0" marR="0" lvl="0" indent="0" algn="l" defTabSz="1007943" rtl="0" eaLnBrk="1" fontAlgn="auto" latinLnBrk="0" hangingPunct="1">
                        <a:lnSpc>
                          <a:spcPct val="100000"/>
                        </a:lnSpc>
                        <a:spcBef>
                          <a:spcPts val="0"/>
                        </a:spcBef>
                        <a:spcAft>
                          <a:spcPts val="0"/>
                        </a:spcAft>
                        <a:buClrTx/>
                        <a:buSzTx/>
                        <a:buFontTx/>
                        <a:buNone/>
                        <a:tabLst/>
                        <a:defRPr/>
                      </a:pPr>
                      <a:endParaRPr lang="en-GB" sz="1000" b="0" kern="1200" dirty="0">
                        <a:solidFill>
                          <a:schemeClr val="dk1"/>
                        </a:solidFill>
                        <a:effectLst/>
                        <a:latin typeface="ABeeZee"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anose="02000000000000000000" pitchFamily="2" charset="0"/>
                          <a:ea typeface="+mn-ea"/>
                          <a:cs typeface="+mn-cs"/>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186519">
                <a:tc>
                  <a:txBody>
                    <a:bodyPr/>
                    <a:lstStyle/>
                    <a:p>
                      <a:r>
                        <a:rPr lang="en-US" sz="1000" b="1">
                          <a:latin typeface="ABeeZee" panose="02000000000000000000" pitchFamily="2" charset="0"/>
                        </a:rPr>
                        <a:t>2</a:t>
                      </a:r>
                      <a:r>
                        <a:rPr lang="en-US" sz="1000" b="1" baseline="30000">
                          <a:latin typeface="ABeeZee" panose="02000000000000000000" pitchFamily="2" charset="0"/>
                        </a:rPr>
                        <a:t>nd</a:t>
                      </a:r>
                      <a:r>
                        <a:rPr lang="en-US" sz="1000" b="1">
                          <a:latin typeface="ABeeZee" panose="02000000000000000000" pitchFamily="2" charset="0"/>
                        </a:rPr>
                        <a:t> June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kern="1200">
                          <a:solidFill>
                            <a:schemeClr val="dk1"/>
                          </a:solidFill>
                          <a:effectLst/>
                          <a:latin typeface="ABeeZee" pitchFamily="2" charset="0"/>
                          <a:ea typeface="+mn-ea"/>
                          <a:cs typeface="+mn-cs"/>
                        </a:rPr>
                        <a:t>The UK has a new astronaut currently training with NASA in the United States of America (USA) for the next six months.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How does it feel to be the first to do something?</a:t>
                      </a:r>
                    </a:p>
                    <a:p>
                      <a:pPr marL="0" marR="0" lvl="0" indent="0" algn="l" defTabSz="1007943" rtl="0" eaLnBrk="1" fontAlgn="auto" latinLnBrk="0" hangingPunct="1">
                        <a:lnSpc>
                          <a:spcPct val="100000"/>
                        </a:lnSpc>
                        <a:spcBef>
                          <a:spcPts val="0"/>
                        </a:spcBef>
                        <a:spcAft>
                          <a:spcPts val="0"/>
                        </a:spcAft>
                        <a:buClrTx/>
                        <a:buSzTx/>
                        <a:buFontTx/>
                        <a:buNone/>
                        <a:tabLst/>
                        <a:defRPr/>
                      </a:pPr>
                      <a:endParaRPr lang="en-GB" sz="1000" b="0" kern="1200" dirty="0">
                        <a:solidFill>
                          <a:schemeClr val="dk1"/>
                        </a:solidFill>
                        <a:effectLst/>
                        <a:latin typeface="ABeeZee"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Sex</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682793">
                <a:tc>
                  <a:txBody>
                    <a:bodyPr/>
                    <a:lstStyle/>
                    <a:p>
                      <a:r>
                        <a:rPr lang="en-US" sz="1000" b="1">
                          <a:latin typeface="ABeeZee" panose="02000000000000000000" pitchFamily="2" charset="0"/>
                        </a:rPr>
                        <a:t>9</a:t>
                      </a:r>
                      <a:r>
                        <a:rPr lang="en-US" sz="1000" b="1" baseline="30000">
                          <a:latin typeface="ABeeZee" panose="02000000000000000000" pitchFamily="2" charset="0"/>
                        </a:rPr>
                        <a:t>th</a:t>
                      </a:r>
                      <a:r>
                        <a:rPr lang="en-US" sz="1000" b="1">
                          <a:latin typeface="ABeeZee" panose="02000000000000000000" pitchFamily="2" charset="0"/>
                        </a:rPr>
                        <a:t> June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kern="1200">
                          <a:solidFill>
                            <a:schemeClr val="dk1"/>
                          </a:solidFill>
                          <a:effectLst/>
                          <a:latin typeface="ABeeZee" pitchFamily="2" charset="0"/>
                          <a:ea typeface="+mn-ea"/>
                          <a:cs typeface="+mn-cs"/>
                        </a:rPr>
                        <a:t>Zoos, aquariums and safari parks in Great Britain will soon have to follow new rules to help them take better care of animals.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a:solidFill>
                            <a:schemeClr val="dk1"/>
                          </a:solidFill>
                          <a:effectLst/>
                          <a:latin typeface="ABeeZee" pitchFamily="2" charset="0"/>
                          <a:ea typeface="+mn-ea"/>
                          <a:cs typeface="+mn-cs"/>
                        </a:rPr>
                        <a:t>What do animals need to be happy and healthy in zoos?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000" b="0" dirty="0">
                          <a:latin typeface="ABeeZee" panose="02000000000000000000" pitchFamily="2" charset="0"/>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43465">
                <a:tc>
                  <a:txBody>
                    <a:bodyPr/>
                    <a:lstStyle/>
                    <a:p>
                      <a:r>
                        <a:rPr lang="en-US" sz="1000" b="1">
                          <a:latin typeface="ABeeZee" panose="02000000000000000000" pitchFamily="2" charset="0"/>
                        </a:rPr>
                        <a:t>16</a:t>
                      </a:r>
                      <a:r>
                        <a:rPr lang="en-US" sz="1000" b="1" baseline="30000">
                          <a:latin typeface="ABeeZee" panose="02000000000000000000" pitchFamily="2" charset="0"/>
                        </a:rPr>
                        <a:t>th</a:t>
                      </a:r>
                      <a:r>
                        <a:rPr lang="en-US" sz="1000" b="1">
                          <a:latin typeface="ABeeZee" panose="02000000000000000000" pitchFamily="2" charset="0"/>
                        </a:rPr>
                        <a:t> June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kern="1200">
                          <a:solidFill>
                            <a:schemeClr val="dk1"/>
                          </a:solidFill>
                          <a:effectLst/>
                          <a:latin typeface="ABeeZee" pitchFamily="2" charset="0"/>
                          <a:ea typeface="+mn-ea"/>
                          <a:cs typeface="+mn-cs"/>
                        </a:rPr>
                        <a:t>Big Ocean is a new K-pop band from South Korea, and all three of its members have hearing loss. </a:t>
                      </a:r>
                      <a:endParaRPr lang="en-GB"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What can we learn from people who communicate in different ways?</a:t>
                      </a:r>
                    </a:p>
                    <a:p>
                      <a:pPr marL="0" marR="0" lvl="0" indent="0" algn="l" defTabSz="1007943" rtl="0" eaLnBrk="1" fontAlgn="auto" latinLnBrk="0" hangingPunct="1">
                        <a:lnSpc>
                          <a:spcPct val="100000"/>
                        </a:lnSpc>
                        <a:spcBef>
                          <a:spcPts val="0"/>
                        </a:spcBef>
                        <a:spcAft>
                          <a:spcPts val="0"/>
                        </a:spcAft>
                        <a:buClrTx/>
                        <a:buSzTx/>
                        <a:buFontTx/>
                        <a:buNone/>
                        <a:tabLst/>
                        <a:defRPr/>
                      </a:pPr>
                      <a:endParaRPr lang="en-GB" sz="1000" b="0" kern="1200" dirty="0">
                        <a:solidFill>
                          <a:schemeClr val="dk1"/>
                        </a:solidFill>
                        <a:effectLst/>
                        <a:latin typeface="ABeeZee"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Disability</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000" b="1">
                          <a:latin typeface="ABeeZee" panose="02000000000000000000" pitchFamily="2" charset="0"/>
                        </a:rPr>
                        <a:t>23</a:t>
                      </a:r>
                      <a:r>
                        <a:rPr lang="en-US" sz="1000" b="1" baseline="30000">
                          <a:latin typeface="ABeeZee" panose="02000000000000000000" pitchFamily="2" charset="0"/>
                        </a:rPr>
                        <a:t>rd</a:t>
                      </a:r>
                      <a:r>
                        <a:rPr lang="en-US" sz="1000" b="1">
                          <a:latin typeface="ABeeZee" panose="02000000000000000000" pitchFamily="2" charset="0"/>
                        </a:rPr>
                        <a:t> June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kern="1200" dirty="0">
                          <a:solidFill>
                            <a:schemeClr val="dk1"/>
                          </a:solidFill>
                          <a:effectLst/>
                          <a:latin typeface="ABeeZee" pitchFamily="2" charset="0"/>
                          <a:ea typeface="+mn-ea"/>
                          <a:cs typeface="+mn-cs"/>
                        </a:rPr>
                        <a:t>Nearly 140 years after it sank, a team of divers has discovered the wreck of a ship called the SS Nantes off the coast of Devon, in southwest England. </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a:solidFill>
                            <a:schemeClr val="dk1"/>
                          </a:solidFill>
                          <a:effectLst/>
                          <a:latin typeface="ABeeZee" pitchFamily="2" charset="0"/>
                          <a:ea typeface="+mn-ea"/>
                          <a:cs typeface="+mn-cs"/>
                        </a:rPr>
                        <a:t>Why do people explore the past?</a:t>
                      </a:r>
                    </a:p>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1000" b="1">
                          <a:latin typeface="ABeeZee" panose="02000000000000000000" pitchFamily="2" charset="0"/>
                        </a:rPr>
                        <a:t>30</a:t>
                      </a:r>
                      <a:r>
                        <a:rPr lang="en-US" sz="1000" b="1" baseline="30000">
                          <a:latin typeface="ABeeZee" panose="02000000000000000000" pitchFamily="2" charset="0"/>
                        </a:rPr>
                        <a:t>th</a:t>
                      </a:r>
                      <a:r>
                        <a:rPr lang="en-US" sz="1000" b="1">
                          <a:latin typeface="ABeeZee" panose="02000000000000000000" pitchFamily="2" charset="0"/>
                        </a:rPr>
                        <a:t>  June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a:solidFill>
                            <a:schemeClr val="dk1"/>
                          </a:solidFill>
                          <a:effectLst/>
                          <a:latin typeface="ABeeZee" pitchFamily="2" charset="0"/>
                          <a:ea typeface="+mn-ea"/>
                          <a:cs typeface="+mn-cs"/>
                        </a:rPr>
                        <a:t>Taxi company, Uber, wants to test cars in London that can drive by themselves, without a person at the wheel.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a:solidFill>
                            <a:schemeClr val="dk1"/>
                          </a:solidFill>
                          <a:effectLst/>
                          <a:latin typeface="ABeeZee" pitchFamily="2" charset="0"/>
                          <a:ea typeface="+mn-ea"/>
                          <a:cs typeface="+mn-cs"/>
                        </a:rPr>
                        <a:t>Are driverless taxis a good idea?</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anose="02000000000000000000" pitchFamily="2" charset="0"/>
                          <a:ea typeface="+mn-ea"/>
                          <a:cs typeface="+mn-cs"/>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01068">
                <a:tc>
                  <a:txBody>
                    <a:bodyPr/>
                    <a:lstStyle/>
                    <a:p>
                      <a:r>
                        <a:rPr lang="en-US" sz="1000" b="1">
                          <a:latin typeface="ABeeZee" panose="02000000000000000000" pitchFamily="2" charset="0"/>
                        </a:rPr>
                        <a:t>7</a:t>
                      </a:r>
                      <a:r>
                        <a:rPr lang="en-US" sz="1000" b="1" baseline="30000">
                          <a:latin typeface="ABeeZee" panose="02000000000000000000" pitchFamily="2" charset="0"/>
                        </a:rPr>
                        <a:t>th</a:t>
                      </a:r>
                      <a:r>
                        <a:rPr lang="en-US" sz="1000" b="1">
                          <a:latin typeface="ABeeZee" panose="02000000000000000000" pitchFamily="2" charset="0"/>
                        </a:rPr>
                        <a:t> July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dirty="0">
                          <a:latin typeface="ABeeZee" panose="02000000000000000000" pitchFamily="2" charset="0"/>
                        </a:rPr>
                        <a:t>Scientists in Australia have discovered that some of the country’s first human beings lived in high mountain caves about 20,000 </a:t>
                      </a:r>
                      <a:r>
                        <a:rPr lang="en-GB" sz="1000" b="0">
                          <a:latin typeface="ABeeZee" panose="02000000000000000000" pitchFamily="2" charset="0"/>
                        </a:rPr>
                        <a:t>years ago.</a:t>
                      </a:r>
                      <a:endParaRPr lang="en-GB" sz="1000" b="0" dirty="0">
                        <a:latin typeface="ABeeZee" panose="02000000000000000000" pitchFamily="2" charset="0"/>
                      </a:endParaRP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a:latin typeface="ABeeZee" panose="02000000000000000000" pitchFamily="2" charset="0"/>
                        </a:rPr>
                        <a:t>What makes somewhere a good place to live?</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000" b="0" dirty="0">
                          <a:latin typeface="ABeeZee" panose="02000000000000000000" pitchFamily="2" charset="0"/>
                        </a:rPr>
                        <a:t>Mutual Respect and Tolerance</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r h="281559">
                <a:tc>
                  <a:txBody>
                    <a:bodyPr/>
                    <a:lstStyle/>
                    <a:p>
                      <a:r>
                        <a:rPr lang="en-US" sz="1000" b="1" dirty="0">
                          <a:latin typeface="ABeeZee" panose="02000000000000000000" pitchFamily="2" charset="0"/>
                        </a:rPr>
                        <a:t>14</a:t>
                      </a:r>
                      <a:r>
                        <a:rPr lang="en-US" sz="1000" b="1" baseline="30000" dirty="0">
                          <a:latin typeface="ABeeZee" panose="02000000000000000000" pitchFamily="2" charset="0"/>
                        </a:rPr>
                        <a:t>th</a:t>
                      </a:r>
                      <a:r>
                        <a:rPr lang="en-US" sz="1000" b="1" dirty="0">
                          <a:latin typeface="ABeeZee" panose="02000000000000000000" pitchFamily="2" charset="0"/>
                        </a:rPr>
                        <a:t> July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Yuliia </a:t>
                      </a:r>
                      <a:r>
                        <a:rPr lang="en-GB" sz="1000" b="0" dirty="0" err="1">
                          <a:latin typeface="ABeeZee" panose="02000000000000000000" pitchFamily="2" charset="0"/>
                        </a:rPr>
                        <a:t>Brykailo</a:t>
                      </a:r>
                      <a:r>
                        <a:rPr lang="en-GB" sz="1000" b="0" dirty="0">
                          <a:latin typeface="ABeeZee" panose="02000000000000000000" pitchFamily="2" charset="0"/>
                        </a:rPr>
                        <a:t>, a Ukrainian mother who moved to the Isle of Man after fleeing the war, has written a children’s book inspired by her daughter Veronika’s experience of settling into a new school. </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a:latin typeface="ABeeZee" panose="02000000000000000000" pitchFamily="2" charset="0"/>
                        </a:rPr>
                        <a:t>How can stories help us understand others?</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0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539502719"/>
                  </a:ext>
                </a:extLst>
              </a:tr>
            </a:tbl>
          </a:graphicData>
        </a:graphic>
      </p:graphicFrame>
      <p:pic>
        <p:nvPicPr>
          <p:cNvPr id="25" name="Picture 24">
            <a:extLst>
              <a:ext uri="{FF2B5EF4-FFF2-40B4-BE49-F238E27FC236}">
                <a16:creationId xmlns:a16="http://schemas.microsoft.com/office/drawing/2014/main" id="{BEDEBBD4-FB8D-B94A-2D69-D80D2647624E}"/>
              </a:ext>
            </a:extLst>
          </p:cNvPr>
          <p:cNvPicPr>
            <a:picLocks noChangeAspect="1"/>
          </p:cNvPicPr>
          <p:nvPr/>
        </p:nvPicPr>
        <p:blipFill>
          <a:blip r:embed="rId2"/>
          <a:stretch>
            <a:fillRect/>
          </a:stretch>
        </p:blipFill>
        <p:spPr>
          <a:xfrm>
            <a:off x="9572767" y="1490372"/>
            <a:ext cx="852065" cy="651072"/>
          </a:xfrm>
          <a:prstGeom prst="rect">
            <a:avLst/>
          </a:prstGeom>
        </p:spPr>
      </p:pic>
      <p:pic>
        <p:nvPicPr>
          <p:cNvPr id="26" name="Picture 25">
            <a:extLst>
              <a:ext uri="{FF2B5EF4-FFF2-40B4-BE49-F238E27FC236}">
                <a16:creationId xmlns:a16="http://schemas.microsoft.com/office/drawing/2014/main" id="{A16AC881-BBB4-0840-1AD7-41A2961641FE}"/>
              </a:ext>
            </a:extLst>
          </p:cNvPr>
          <p:cNvPicPr>
            <a:picLocks noChangeAspect="1"/>
          </p:cNvPicPr>
          <p:nvPr/>
        </p:nvPicPr>
        <p:blipFill>
          <a:blip r:embed="rId3"/>
          <a:stretch>
            <a:fillRect/>
          </a:stretch>
        </p:blipFill>
        <p:spPr>
          <a:xfrm>
            <a:off x="9575566" y="2193394"/>
            <a:ext cx="849266" cy="489294"/>
          </a:xfrm>
          <a:prstGeom prst="rect">
            <a:avLst/>
          </a:prstGeom>
        </p:spPr>
      </p:pic>
      <p:pic>
        <p:nvPicPr>
          <p:cNvPr id="2" name="Picture 1">
            <a:extLst>
              <a:ext uri="{FF2B5EF4-FFF2-40B4-BE49-F238E27FC236}">
                <a16:creationId xmlns:a16="http://schemas.microsoft.com/office/drawing/2014/main" id="{32B45D22-554B-54F0-E67D-235CE911A9D0}"/>
              </a:ext>
            </a:extLst>
          </p:cNvPr>
          <p:cNvPicPr>
            <a:picLocks noChangeAspect="1"/>
          </p:cNvPicPr>
          <p:nvPr/>
        </p:nvPicPr>
        <p:blipFill>
          <a:blip r:embed="rId4"/>
          <a:stretch>
            <a:fillRect/>
          </a:stretch>
        </p:blipFill>
        <p:spPr>
          <a:xfrm>
            <a:off x="9576743" y="2746915"/>
            <a:ext cx="848089" cy="617047"/>
          </a:xfrm>
          <a:prstGeom prst="rect">
            <a:avLst/>
          </a:prstGeom>
        </p:spPr>
      </p:pic>
      <p:pic>
        <p:nvPicPr>
          <p:cNvPr id="28" name="Picture 27">
            <a:extLst>
              <a:ext uri="{FF2B5EF4-FFF2-40B4-BE49-F238E27FC236}">
                <a16:creationId xmlns:a16="http://schemas.microsoft.com/office/drawing/2014/main" id="{5C75D865-AED6-AF75-2074-6D2E4D064D1D}"/>
              </a:ext>
            </a:extLst>
          </p:cNvPr>
          <p:cNvPicPr>
            <a:picLocks noChangeAspect="1"/>
          </p:cNvPicPr>
          <p:nvPr/>
        </p:nvPicPr>
        <p:blipFill>
          <a:blip r:embed="rId5"/>
          <a:stretch>
            <a:fillRect/>
          </a:stretch>
        </p:blipFill>
        <p:spPr>
          <a:xfrm>
            <a:off x="9581110" y="3426125"/>
            <a:ext cx="843722" cy="641610"/>
          </a:xfrm>
          <a:prstGeom prst="rect">
            <a:avLst/>
          </a:prstGeom>
        </p:spPr>
      </p:pic>
      <p:pic>
        <p:nvPicPr>
          <p:cNvPr id="31" name="Picture 30">
            <a:extLst>
              <a:ext uri="{FF2B5EF4-FFF2-40B4-BE49-F238E27FC236}">
                <a16:creationId xmlns:a16="http://schemas.microsoft.com/office/drawing/2014/main" id="{7E08A6E1-1D70-53E3-197B-6C3C90B24EF2}"/>
              </a:ext>
            </a:extLst>
          </p:cNvPr>
          <p:cNvPicPr>
            <a:picLocks noChangeAspect="1"/>
          </p:cNvPicPr>
          <p:nvPr/>
        </p:nvPicPr>
        <p:blipFill>
          <a:blip r:embed="rId6"/>
          <a:stretch>
            <a:fillRect/>
          </a:stretch>
        </p:blipFill>
        <p:spPr>
          <a:xfrm>
            <a:off x="9582688" y="4129898"/>
            <a:ext cx="842144" cy="619112"/>
          </a:xfrm>
          <a:prstGeom prst="rect">
            <a:avLst/>
          </a:prstGeom>
        </p:spPr>
      </p:pic>
      <p:pic>
        <p:nvPicPr>
          <p:cNvPr id="32" name="Picture 31">
            <a:extLst>
              <a:ext uri="{FF2B5EF4-FFF2-40B4-BE49-F238E27FC236}">
                <a16:creationId xmlns:a16="http://schemas.microsoft.com/office/drawing/2014/main" id="{8466C0A3-F502-D7FB-16B7-99583A7A2EA9}"/>
              </a:ext>
            </a:extLst>
          </p:cNvPr>
          <p:cNvPicPr>
            <a:picLocks noChangeAspect="1"/>
          </p:cNvPicPr>
          <p:nvPr/>
        </p:nvPicPr>
        <p:blipFill>
          <a:blip r:embed="rId7"/>
          <a:stretch>
            <a:fillRect/>
          </a:stretch>
        </p:blipFill>
        <p:spPr>
          <a:xfrm>
            <a:off x="9582688" y="4827156"/>
            <a:ext cx="842144" cy="497880"/>
          </a:xfrm>
          <a:prstGeom prst="rect">
            <a:avLst/>
          </a:prstGeom>
        </p:spPr>
      </p:pic>
      <p:pic>
        <p:nvPicPr>
          <p:cNvPr id="27" name="Picture 26">
            <a:extLst>
              <a:ext uri="{FF2B5EF4-FFF2-40B4-BE49-F238E27FC236}">
                <a16:creationId xmlns:a16="http://schemas.microsoft.com/office/drawing/2014/main" id="{57A24D3B-3926-8725-8A7D-756392216066}"/>
              </a:ext>
            </a:extLst>
          </p:cNvPr>
          <p:cNvPicPr>
            <a:picLocks noChangeAspect="1"/>
          </p:cNvPicPr>
          <p:nvPr/>
        </p:nvPicPr>
        <p:blipFill>
          <a:blip r:embed="rId8"/>
          <a:stretch>
            <a:fillRect/>
          </a:stretch>
        </p:blipFill>
        <p:spPr>
          <a:xfrm>
            <a:off x="9574621" y="5403182"/>
            <a:ext cx="842144" cy="620218"/>
          </a:xfrm>
          <a:prstGeom prst="rect">
            <a:avLst/>
          </a:prstGeom>
        </p:spPr>
      </p:pic>
      <p:pic>
        <p:nvPicPr>
          <p:cNvPr id="33" name="Picture 32">
            <a:extLst>
              <a:ext uri="{FF2B5EF4-FFF2-40B4-BE49-F238E27FC236}">
                <a16:creationId xmlns:a16="http://schemas.microsoft.com/office/drawing/2014/main" id="{B358497B-D359-6BAB-FF12-9DF44D526838}"/>
              </a:ext>
            </a:extLst>
          </p:cNvPr>
          <p:cNvPicPr>
            <a:picLocks noChangeAspect="1"/>
          </p:cNvPicPr>
          <p:nvPr/>
        </p:nvPicPr>
        <p:blipFill>
          <a:blip r:embed="rId9"/>
          <a:stretch>
            <a:fillRect/>
          </a:stretch>
        </p:blipFill>
        <p:spPr>
          <a:xfrm>
            <a:off x="9581109" y="6101546"/>
            <a:ext cx="835655" cy="779986"/>
          </a:xfrm>
          <a:prstGeom prst="rect">
            <a:avLst/>
          </a:prstGeom>
        </p:spPr>
      </p:pic>
    </p:spTree>
    <p:extLst>
      <p:ext uri="{BB962C8B-B14F-4D97-AF65-F5344CB8AC3E}">
        <p14:creationId xmlns:p14="http://schemas.microsoft.com/office/powerpoint/2010/main" val="1741704810"/>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3" ma:contentTypeDescription="Create a new document." ma:contentTypeScope="" ma:versionID="e82be28c75edf265f39f80ebaf8079b6">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697d8da950f199f93c3c9716d306fe1e"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F92DF7-A3DE-4669-83E8-A49E07FDA9FB}">
  <ds:schemaRefs>
    <ds:schemaRef ds:uri="http://schemas.microsoft.com/sharepoint/v3/contenttype/forms"/>
  </ds:schemaRefs>
</ds:datastoreItem>
</file>

<file path=customXml/itemProps2.xml><?xml version="1.0" encoding="utf-8"?>
<ds:datastoreItem xmlns:ds="http://schemas.openxmlformats.org/officeDocument/2006/customXml" ds:itemID="{F1654B80-C5BB-4A59-A403-AAD2AF236802}">
  <ds:schemaRefs>
    <ds:schemaRef ds:uri="2bba036e-3261-42ff-ac2c-3ab430ee1e45"/>
    <ds:schemaRef ds:uri="http://schemas.microsoft.com/office/2006/metadata/properties"/>
    <ds:schemaRef ds:uri="http://www.w3.org/XML/1998/namespace"/>
    <ds:schemaRef ds:uri="http://purl.org/dc/elements/1.1/"/>
    <ds:schemaRef ds:uri="http://purl.org/dc/terms/"/>
    <ds:schemaRef ds:uri="http://purl.org/dc/dcmitype/"/>
    <ds:schemaRef ds:uri="http://schemas.microsoft.com/office/infopath/2007/PartnerControls"/>
    <ds:schemaRef ds:uri="44790e13-f532-45ba-883a-ea4e13c1e09a"/>
    <ds:schemaRef ds:uri="http://schemas.microsoft.com/office/2006/documentManagement/types"/>
    <ds:schemaRef ds:uri="http://schemas.openxmlformats.org/package/2006/metadata/core-properties"/>
  </ds:schemaRefs>
</ds:datastoreItem>
</file>

<file path=customXml/itemProps3.xml><?xml version="1.0" encoding="utf-8"?>
<ds:datastoreItem xmlns:ds="http://schemas.openxmlformats.org/officeDocument/2006/customXml" ds:itemID="{CFA2A2F4-A178-4DA3-A1D0-E87CDFBDFA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ba036e-3261-42ff-ac2c-3ab430ee1e45"/>
    <ds:schemaRef ds:uri="44790e13-f532-45ba-883a-ea4e13c1e0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333</TotalTime>
  <Words>2130</Words>
  <Application>Microsoft Office PowerPoint</Application>
  <PresentationFormat>Custom</PresentationFormat>
  <Paragraphs>305</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ABeeZee</vt:lpstr>
      <vt:lpstr>Arial</vt:lpstr>
      <vt:lpstr>Calibri</vt:lpstr>
      <vt:lpstr>Calibri Light</vt:lpstr>
      <vt:lpstr>Londrina Solid</vt:lpstr>
      <vt:lpstr>LondrinaSolid-Regular</vt:lpstr>
      <vt:lpstr>RobotoCondensed-Regular</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Ruth Bosomworth</cp:lastModifiedBy>
  <cp:revision>8</cp:revision>
  <cp:lastPrinted>2023-10-20T12:49:32Z</cp:lastPrinted>
  <dcterms:created xsi:type="dcterms:W3CDTF">2021-10-30T10:54:12Z</dcterms:created>
  <dcterms:modified xsi:type="dcterms:W3CDTF">2025-07-15T13:33:24Z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